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8E2865-01AB-45CD-BC24-EADAF11F2EAD}" type="datetimeFigureOut">
              <a:rPr lang="en-US" smtClean="0"/>
              <a:pPr/>
              <a:t>12/4/2012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F952FE2-5088-4013-A7DD-9F21702FDF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E2865-01AB-45CD-BC24-EADAF11F2EAD}"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E2865-01AB-45CD-BC24-EADAF11F2EAD}"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8E2865-01AB-45CD-BC24-EADAF11F2EAD}" type="datetimeFigureOut">
              <a:rPr lang="en-US" smtClean="0"/>
              <a:pPr/>
              <a:t>12/4/2012</a:t>
            </a:fld>
            <a:endParaRPr lang="en-US"/>
          </a:p>
        </p:txBody>
      </p:sp>
      <p:sp>
        <p:nvSpPr>
          <p:cNvPr id="9" name="Slide Number Placeholder 8"/>
          <p:cNvSpPr>
            <a:spLocks noGrp="1"/>
          </p:cNvSpPr>
          <p:nvPr>
            <p:ph type="sldNum" sz="quarter" idx="15"/>
          </p:nvPr>
        </p:nvSpPr>
        <p:spPr/>
        <p:txBody>
          <a:bodyPr rtlCol="0"/>
          <a:lstStyle/>
          <a:p>
            <a:fld id="{9F952FE2-5088-4013-A7DD-9F21702FDFB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8E2865-01AB-45CD-BC24-EADAF11F2EAD}" type="datetimeFigureOut">
              <a:rPr lang="en-US" smtClean="0"/>
              <a:pPr/>
              <a:t>12/4/2012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F952FE2-5088-4013-A7DD-9F21702FDF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8E2865-01AB-45CD-BC24-EADAF11F2EAD}"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952FE2-5088-4013-A7DD-9F21702FDFB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8E2865-01AB-45CD-BC24-EADAF11F2EAD}" type="datetimeFigureOut">
              <a:rPr lang="en-US" smtClean="0"/>
              <a:pPr/>
              <a:t>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952FE2-5088-4013-A7DD-9F21702FDFB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8E2865-01AB-45CD-BC24-EADAF11F2EAD}" type="datetimeFigureOut">
              <a:rPr lang="en-US" smtClean="0"/>
              <a:pPr/>
              <a:t>12/4/2012</a:t>
            </a:fld>
            <a:endParaRPr lang="en-US"/>
          </a:p>
        </p:txBody>
      </p:sp>
      <p:sp>
        <p:nvSpPr>
          <p:cNvPr id="7" name="Slide Number Placeholder 6"/>
          <p:cNvSpPr>
            <a:spLocks noGrp="1"/>
          </p:cNvSpPr>
          <p:nvPr>
            <p:ph type="sldNum" sz="quarter" idx="11"/>
          </p:nvPr>
        </p:nvSpPr>
        <p:spPr/>
        <p:txBody>
          <a:bodyPr rtlCol="0"/>
          <a:lstStyle/>
          <a:p>
            <a:fld id="{9F952FE2-5088-4013-A7DD-9F21702FDFB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E2865-01AB-45CD-BC24-EADAF11F2EAD}" type="datetimeFigureOut">
              <a:rPr lang="en-US" smtClean="0"/>
              <a:pPr/>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8E2865-01AB-45CD-BC24-EADAF11F2EAD}" type="datetimeFigureOut">
              <a:rPr lang="en-US" smtClean="0"/>
              <a:pPr/>
              <a:t>12/4/2012</a:t>
            </a:fld>
            <a:endParaRPr lang="en-US"/>
          </a:p>
        </p:txBody>
      </p:sp>
      <p:sp>
        <p:nvSpPr>
          <p:cNvPr id="22" name="Slide Number Placeholder 21"/>
          <p:cNvSpPr>
            <a:spLocks noGrp="1"/>
          </p:cNvSpPr>
          <p:nvPr>
            <p:ph type="sldNum" sz="quarter" idx="15"/>
          </p:nvPr>
        </p:nvSpPr>
        <p:spPr/>
        <p:txBody>
          <a:bodyPr rtlCol="0"/>
          <a:lstStyle/>
          <a:p>
            <a:fld id="{9F952FE2-5088-4013-A7DD-9F21702FDFB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8E2865-01AB-45CD-BC24-EADAF11F2EAD}" type="datetimeFigureOut">
              <a:rPr lang="en-US" smtClean="0"/>
              <a:pPr/>
              <a:t>12/4/2012</a:t>
            </a:fld>
            <a:endParaRPr lang="en-US"/>
          </a:p>
        </p:txBody>
      </p:sp>
      <p:sp>
        <p:nvSpPr>
          <p:cNvPr id="18" name="Slide Number Placeholder 17"/>
          <p:cNvSpPr>
            <a:spLocks noGrp="1"/>
          </p:cNvSpPr>
          <p:nvPr>
            <p:ph type="sldNum" sz="quarter" idx="11"/>
          </p:nvPr>
        </p:nvSpPr>
        <p:spPr/>
        <p:txBody>
          <a:bodyPr rtlCol="0"/>
          <a:lstStyle/>
          <a:p>
            <a:fld id="{9F952FE2-5088-4013-A7DD-9F21702FDFB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8E2865-01AB-45CD-BC24-EADAF11F2EAD}" type="datetimeFigureOut">
              <a:rPr lang="en-US" smtClean="0"/>
              <a:pPr/>
              <a:t>12/4/2012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F952FE2-5088-4013-A7DD-9F21702FDF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Respiratory System</a:t>
            </a:r>
            <a:endParaRPr lang="en-US" dirty="0"/>
          </a:p>
        </p:txBody>
      </p:sp>
      <p:sp>
        <p:nvSpPr>
          <p:cNvPr id="3" name="Subtitle 2"/>
          <p:cNvSpPr>
            <a:spLocks noGrp="1"/>
          </p:cNvSpPr>
          <p:nvPr>
            <p:ph type="subTitle" idx="1"/>
          </p:nvPr>
        </p:nvSpPr>
        <p:spPr/>
        <p:txBody>
          <a:bodyPr/>
          <a:lstStyle/>
          <a:p>
            <a:r>
              <a:rPr lang="en-US" dirty="0" smtClean="0"/>
              <a:t>Chapter 2, Section 2.1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 of Respiration</a:t>
            </a:r>
            <a:endParaRPr lang="en-US" dirty="0"/>
          </a:p>
        </p:txBody>
      </p:sp>
      <p:sp>
        <p:nvSpPr>
          <p:cNvPr id="3" name="Content Placeholder 2"/>
          <p:cNvSpPr>
            <a:spLocks noGrp="1"/>
          </p:cNvSpPr>
          <p:nvPr>
            <p:ph sz="quarter" idx="1"/>
          </p:nvPr>
        </p:nvSpPr>
        <p:spPr>
          <a:xfrm>
            <a:off x="457200" y="1600200"/>
            <a:ext cx="7467600" cy="5257800"/>
          </a:xfrm>
        </p:spPr>
        <p:txBody>
          <a:bodyPr/>
          <a:lstStyle/>
          <a:p>
            <a:r>
              <a:rPr lang="en-US" dirty="0" smtClean="0"/>
              <a:t>Water Removal</a:t>
            </a:r>
          </a:p>
          <a:p>
            <a:pPr lvl="1"/>
            <a:r>
              <a:rPr lang="en-US" dirty="0" smtClean="0"/>
              <a:t>Most respiratory movements including hiccups, yawning, coughs, breathing and speaking involve releasing water from your body to the environment. </a:t>
            </a:r>
          </a:p>
          <a:p>
            <a:pPr lvl="1"/>
            <a:r>
              <a:rPr lang="en-US" dirty="0" smtClean="0"/>
              <a:t>Water is lost through sweat, urine, and exhalations of air.</a:t>
            </a:r>
          </a:p>
          <a:p>
            <a:pPr lvl="1"/>
            <a:r>
              <a:rPr lang="en-US" dirty="0" smtClean="0"/>
              <a:t>When it’s cold enough outside, you can see your breath because the water vapor you exhale condenses into larger droplets when it moves from your warm body to the cold air.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Body Needs Oxygen!</a:t>
            </a:r>
            <a:endParaRPr lang="en-US" dirty="0"/>
          </a:p>
        </p:txBody>
      </p:sp>
      <p:sp>
        <p:nvSpPr>
          <p:cNvPr id="3" name="Content Placeholder 2"/>
          <p:cNvSpPr>
            <a:spLocks noGrp="1"/>
          </p:cNvSpPr>
          <p:nvPr>
            <p:ph sz="quarter" idx="1"/>
          </p:nvPr>
        </p:nvSpPr>
        <p:spPr/>
        <p:txBody>
          <a:bodyPr>
            <a:normAutofit/>
          </a:bodyPr>
          <a:lstStyle/>
          <a:p>
            <a:r>
              <a:rPr lang="en-US" dirty="0" smtClean="0"/>
              <a:t>The body can store food, but it is unable to store a lot of oxygen.</a:t>
            </a:r>
          </a:p>
          <a:p>
            <a:r>
              <a:rPr lang="en-US" dirty="0" smtClean="0"/>
              <a:t>Respiratory system functions:</a:t>
            </a:r>
          </a:p>
          <a:p>
            <a:pPr lvl="1"/>
            <a:r>
              <a:rPr lang="en-US" dirty="0" smtClean="0"/>
              <a:t>to get oxygen from the environment</a:t>
            </a:r>
          </a:p>
          <a:p>
            <a:pPr lvl="1"/>
            <a:r>
              <a:rPr lang="en-US" dirty="0" smtClean="0"/>
              <a:t>remove carbon dioxide and other waste</a:t>
            </a:r>
          </a:p>
          <a:p>
            <a:r>
              <a:rPr lang="en-US" dirty="0" smtClean="0"/>
              <a:t>The continuous process of moving and using oxygen involves mechanical movement and chemical reactions.</a:t>
            </a:r>
          </a:p>
          <a:p>
            <a:pPr lvl="1"/>
            <a:r>
              <a:rPr lang="en-US" dirty="0" smtClean="0"/>
              <a:t>Air is transported into your lungs by mechanical movements.</a:t>
            </a:r>
          </a:p>
          <a:p>
            <a:pPr lvl="1"/>
            <a:r>
              <a:rPr lang="en-US" dirty="0" smtClean="0"/>
              <a:t>Oxygen is used during chemical reactions that release energy in your cells.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77200" cy="1143000"/>
          </a:xfrm>
        </p:spPr>
        <p:txBody>
          <a:bodyPr/>
          <a:lstStyle/>
          <a:p>
            <a:r>
              <a:rPr lang="en-US" dirty="0" smtClean="0"/>
              <a:t>Exchanging Oxygen and Carbon Dioxide</a:t>
            </a:r>
            <a:endParaRPr lang="en-US" dirty="0"/>
          </a:p>
        </p:txBody>
      </p:sp>
      <p:sp>
        <p:nvSpPr>
          <p:cNvPr id="3" name="Content Placeholder 2"/>
          <p:cNvSpPr>
            <a:spLocks noGrp="1"/>
          </p:cNvSpPr>
          <p:nvPr>
            <p:ph sz="quarter" idx="1"/>
          </p:nvPr>
        </p:nvSpPr>
        <p:spPr>
          <a:xfrm>
            <a:off x="457200" y="1600200"/>
            <a:ext cx="7696200" cy="4873752"/>
          </a:xfrm>
        </p:spPr>
        <p:txBody>
          <a:bodyPr/>
          <a:lstStyle/>
          <a:p>
            <a:r>
              <a:rPr lang="en-US" dirty="0" smtClean="0"/>
              <a:t>Most living things must have oxygen to survive.</a:t>
            </a:r>
          </a:p>
          <a:p>
            <a:r>
              <a:rPr lang="en-US" dirty="0" smtClean="0"/>
              <a:t>Oxygen (along with other gases) enters your body when you inhale.</a:t>
            </a:r>
          </a:p>
          <a:p>
            <a:r>
              <a:rPr lang="en-US" dirty="0" smtClean="0"/>
              <a:t>Oxygen is transported to cells throughout the body.</a:t>
            </a:r>
          </a:p>
          <a:p>
            <a:r>
              <a:rPr lang="en-US" dirty="0" smtClean="0"/>
              <a:t>The air you breathe contains only about 20% oxygen and less than 1% CO2.</a:t>
            </a:r>
          </a:p>
          <a:p>
            <a:r>
              <a:rPr lang="en-US" dirty="0" smtClean="0"/>
              <a:t>It is important to exhale CO2 because high levels of it will damage and destroy cells.</a:t>
            </a:r>
          </a:p>
          <a:p>
            <a:r>
              <a:rPr lang="en-US" dirty="0" smtClean="0"/>
              <a:t>Proper levels of CO2 and oxygen are required for our body to maintain homeostasis. If levels of oxygen or CO2 change, your brain signals the body to breathe faster or slower.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Respiration	</a:t>
            </a:r>
            <a:endParaRPr lang="en-US" dirty="0"/>
          </a:p>
        </p:txBody>
      </p:sp>
      <p:sp>
        <p:nvSpPr>
          <p:cNvPr id="3" name="Content Placeholder 2"/>
          <p:cNvSpPr>
            <a:spLocks noGrp="1"/>
          </p:cNvSpPr>
          <p:nvPr>
            <p:ph sz="quarter" idx="1"/>
          </p:nvPr>
        </p:nvSpPr>
        <p:spPr>
          <a:xfrm>
            <a:off x="304800" y="1600200"/>
            <a:ext cx="7924800" cy="4873752"/>
          </a:xfrm>
        </p:spPr>
        <p:txBody>
          <a:bodyPr/>
          <a:lstStyle/>
          <a:p>
            <a:r>
              <a:rPr lang="en-US" dirty="0" smtClean="0"/>
              <a:t>Cellular respiration occurs in your cells as they use oxygen in chemical reactions to release energy.</a:t>
            </a:r>
          </a:p>
          <a:p>
            <a:r>
              <a:rPr lang="en-US" dirty="0" smtClean="0"/>
              <a:t>The respiratory system works with the circulatory system and digestive system to make cellular respiration possible.</a:t>
            </a:r>
          </a:p>
          <a:p>
            <a:r>
              <a:rPr lang="en-US" dirty="0" smtClean="0"/>
              <a:t>CR requires glucose (from food) and oxygen (from breathing) to release energy. CO2 is a waste product of the process and must be removed. </a:t>
            </a:r>
          </a:p>
          <a:p>
            <a:r>
              <a:rPr lang="en-US" dirty="0" smtClean="0"/>
              <a:t>Remember:</a:t>
            </a:r>
          </a:p>
          <a:p>
            <a:pPr>
              <a:buNone/>
            </a:pPr>
            <a:r>
              <a:rPr lang="en-US" dirty="0" smtClean="0"/>
              <a:t>	glucose + oxygen </a:t>
            </a:r>
            <a:r>
              <a:rPr lang="en-US" dirty="0" smtClean="0">
                <a:sym typeface="Wingdings" pitchFamily="2" charset="2"/>
              </a:rPr>
              <a:t> carbon dioxide + water + energy</a:t>
            </a:r>
          </a:p>
          <a:p>
            <a:pPr>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Structure and Function</a:t>
            </a:r>
            <a:endParaRPr lang="en-US" dirty="0"/>
          </a:p>
        </p:txBody>
      </p:sp>
      <p:sp>
        <p:nvSpPr>
          <p:cNvPr id="3" name="Content Placeholder 2"/>
          <p:cNvSpPr>
            <a:spLocks noGrp="1"/>
          </p:cNvSpPr>
          <p:nvPr>
            <p:ph sz="quarter" idx="1"/>
          </p:nvPr>
        </p:nvSpPr>
        <p:spPr>
          <a:xfrm>
            <a:off x="304800" y="1600200"/>
            <a:ext cx="7620000" cy="4873752"/>
          </a:xfrm>
        </p:spPr>
        <p:txBody>
          <a:bodyPr>
            <a:normAutofit/>
          </a:bodyPr>
          <a:lstStyle/>
          <a:p>
            <a:r>
              <a:rPr lang="en-US" dirty="0" smtClean="0"/>
              <a:t>Nose, Throat and Trachea</a:t>
            </a:r>
          </a:p>
          <a:p>
            <a:pPr lvl="1"/>
            <a:r>
              <a:rPr lang="en-US" dirty="0" smtClean="0"/>
              <a:t>When you inhale, air enters your body through your nose or mouth.</a:t>
            </a:r>
          </a:p>
          <a:p>
            <a:pPr lvl="1"/>
            <a:r>
              <a:rPr lang="en-US" dirty="0" smtClean="0"/>
              <a:t>Inside your nose, tiny hairs called cilia filter dirt and other particles out of the air.</a:t>
            </a:r>
          </a:p>
          <a:p>
            <a:pPr lvl="1"/>
            <a:r>
              <a:rPr lang="en-US" dirty="0" smtClean="0"/>
              <a:t>Mucus, a sticky liquid in your nasal cavity, also filters the air by trapping particles like dirt and pollen as air passes by.</a:t>
            </a:r>
          </a:p>
          <a:p>
            <a:pPr lvl="1"/>
            <a:r>
              <a:rPr lang="en-US" dirty="0" smtClean="0"/>
              <a:t>The nasal cavity warms the air slightly before it moves down your windpipe or trachea. The trachea is surrounded by rings of cartilage to keep the tube open.</a:t>
            </a:r>
          </a:p>
          <a:p>
            <a:pPr lvl="1"/>
            <a:r>
              <a:rPr lang="en-US" dirty="0" smtClean="0"/>
              <a:t>The epiglottis keeps air, food, and liquids from entering your stomach.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Structure and Function</a:t>
            </a:r>
            <a:endParaRPr lang="en-US" dirty="0"/>
          </a:p>
        </p:txBody>
      </p:sp>
      <p:sp>
        <p:nvSpPr>
          <p:cNvPr id="3" name="Content Placeholder 2"/>
          <p:cNvSpPr>
            <a:spLocks noGrp="1"/>
          </p:cNvSpPr>
          <p:nvPr>
            <p:ph sz="quarter" idx="1"/>
          </p:nvPr>
        </p:nvSpPr>
        <p:spPr>
          <a:xfrm>
            <a:off x="228600" y="1600200"/>
            <a:ext cx="8153400" cy="5257800"/>
          </a:xfrm>
        </p:spPr>
        <p:txBody>
          <a:bodyPr>
            <a:normAutofit/>
          </a:bodyPr>
          <a:lstStyle/>
          <a:p>
            <a:r>
              <a:rPr lang="en-US" dirty="0" smtClean="0"/>
              <a:t>Lungs</a:t>
            </a:r>
          </a:p>
          <a:p>
            <a:pPr lvl="1"/>
            <a:r>
              <a:rPr lang="en-US" dirty="0" smtClean="0"/>
              <a:t>The lungs are two large organs located on either side of the heart.</a:t>
            </a:r>
          </a:p>
          <a:p>
            <a:pPr lvl="1"/>
            <a:r>
              <a:rPr lang="en-US" dirty="0" smtClean="0"/>
              <a:t>When you breathe, air enters the throat, passes through the trachea, and moves to the lungs through structures called bronchial tubes.</a:t>
            </a:r>
          </a:p>
          <a:p>
            <a:pPr lvl="1"/>
            <a:r>
              <a:rPr lang="en-US" dirty="0" smtClean="0"/>
              <a:t>The bronchial tubes which carry air into each lung) branch throughout the lungs into smaller and smaller tubes.</a:t>
            </a:r>
          </a:p>
          <a:p>
            <a:pPr lvl="1"/>
            <a:r>
              <a:rPr lang="en-US" dirty="0" smtClean="0"/>
              <a:t>At the end of the smallest tubes, air enters tiny air sacs called alveoli. The walls of alveoli are only 1 cell thick (this is thinner than a piece of paper). </a:t>
            </a:r>
          </a:p>
          <a:p>
            <a:pPr lvl="1"/>
            <a:r>
              <a:rPr lang="en-US" dirty="0" smtClean="0"/>
              <a:t>Oxygen passes from the inside of the alveoli into the blood and CO2 waste is passed from the blood to the alveoli.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Structure and Function</a:t>
            </a:r>
            <a:endParaRPr lang="en-US" dirty="0"/>
          </a:p>
        </p:txBody>
      </p:sp>
      <p:sp>
        <p:nvSpPr>
          <p:cNvPr id="3" name="Content Placeholder 2"/>
          <p:cNvSpPr>
            <a:spLocks noGrp="1"/>
          </p:cNvSpPr>
          <p:nvPr>
            <p:ph sz="quarter" idx="1"/>
          </p:nvPr>
        </p:nvSpPr>
        <p:spPr>
          <a:xfrm>
            <a:off x="228600" y="1600200"/>
            <a:ext cx="8001000" cy="5257800"/>
          </a:xfrm>
        </p:spPr>
        <p:txBody>
          <a:bodyPr>
            <a:normAutofit/>
          </a:bodyPr>
          <a:lstStyle/>
          <a:p>
            <a:r>
              <a:rPr lang="en-US" dirty="0" smtClean="0"/>
              <a:t>Ribs and Diaphragm</a:t>
            </a:r>
          </a:p>
          <a:p>
            <a:pPr lvl="1"/>
            <a:r>
              <a:rPr lang="en-US" dirty="0" smtClean="0"/>
              <a:t>The rib cage encloses a space inside your body called the thoracic cavity. </a:t>
            </a:r>
          </a:p>
          <a:p>
            <a:pPr lvl="1"/>
            <a:r>
              <a:rPr lang="en-US" dirty="0" smtClean="0"/>
              <a:t>Some ribs are connected by cartilage to the breastbone or to each other, making the rib cage flexible. This allows the rib cage to expand when you breathe and make room for the lungs to expand and fill with air.</a:t>
            </a:r>
          </a:p>
          <a:p>
            <a:pPr lvl="1"/>
            <a:r>
              <a:rPr lang="en-US" dirty="0" smtClean="0"/>
              <a:t>The diaphragm is a large muscle that stretches across the floor of the thoracic cavity.</a:t>
            </a:r>
          </a:p>
          <a:p>
            <a:pPr lvl="1"/>
            <a:r>
              <a:rPr lang="en-US" dirty="0" smtClean="0"/>
              <a:t>When you inhale, your diaphragm contracts and pulls downward, making the lungs expand. </a:t>
            </a:r>
          </a:p>
          <a:p>
            <a:pPr lvl="1"/>
            <a:r>
              <a:rPr lang="en-US" dirty="0" smtClean="0"/>
              <a:t>Air rushes into the lungs and inhalation is complete. </a:t>
            </a:r>
          </a:p>
          <a:p>
            <a:pPr lvl="1"/>
            <a:r>
              <a:rPr lang="en-US" dirty="0" smtClean="0"/>
              <a:t>When the diaphragm and other muscles relax, the process reverses and you exhale.</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 of Respiration</a:t>
            </a:r>
            <a:endParaRPr lang="en-US" dirty="0"/>
          </a:p>
        </p:txBody>
      </p:sp>
      <p:sp>
        <p:nvSpPr>
          <p:cNvPr id="3" name="Content Placeholder 2"/>
          <p:cNvSpPr>
            <a:spLocks noGrp="1"/>
          </p:cNvSpPr>
          <p:nvPr>
            <p:ph sz="quarter" idx="1"/>
          </p:nvPr>
        </p:nvSpPr>
        <p:spPr/>
        <p:txBody>
          <a:bodyPr/>
          <a:lstStyle/>
          <a:p>
            <a:r>
              <a:rPr lang="en-US" dirty="0" smtClean="0"/>
              <a:t>Speech and Other Respiratory Movements</a:t>
            </a:r>
          </a:p>
          <a:p>
            <a:pPr lvl="1"/>
            <a:r>
              <a:rPr lang="en-US" dirty="0" smtClean="0"/>
              <a:t>Air moving through your vocal cords allows you to produce sound</a:t>
            </a:r>
          </a:p>
          <a:p>
            <a:pPr lvl="1"/>
            <a:r>
              <a:rPr lang="en-US" dirty="0" smtClean="0"/>
              <a:t>The muscles in your throat, mouth, cheeks and lips allow you to form that sound into words.</a:t>
            </a:r>
          </a:p>
          <a:p>
            <a:pPr lvl="1"/>
            <a:r>
              <a:rPr lang="en-US" dirty="0" smtClean="0"/>
              <a:t>The larynx, or voice box, is a 2 inch tube shaped organ the size your thumb located at the top of your trachea. </a:t>
            </a:r>
          </a:p>
          <a:p>
            <a:pPr lvl="2"/>
            <a:r>
              <a:rPr lang="en-US" dirty="0" smtClean="0"/>
              <a:t>The vocal chords are folds of tissue located in the larynx.</a:t>
            </a:r>
          </a:p>
          <a:p>
            <a:pPr lvl="2"/>
            <a:r>
              <a:rPr lang="en-US" dirty="0" smtClean="0"/>
              <a:t>When you speak, air causes vocal chords to vibrate and produce sound.</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 of Respiration</a:t>
            </a:r>
            <a:endParaRPr lang="en-US" dirty="0"/>
          </a:p>
        </p:txBody>
      </p:sp>
      <p:sp>
        <p:nvSpPr>
          <p:cNvPr id="3" name="Content Placeholder 2"/>
          <p:cNvSpPr>
            <a:spLocks noGrp="1"/>
          </p:cNvSpPr>
          <p:nvPr>
            <p:ph sz="quarter" idx="1"/>
          </p:nvPr>
        </p:nvSpPr>
        <p:spPr>
          <a:xfrm>
            <a:off x="457200" y="1600200"/>
            <a:ext cx="7467600" cy="5257800"/>
          </a:xfrm>
        </p:spPr>
        <p:txBody>
          <a:bodyPr/>
          <a:lstStyle/>
          <a:p>
            <a:r>
              <a:rPr lang="en-US" dirty="0" smtClean="0"/>
              <a:t>Speech and Other Respiratory Movements</a:t>
            </a:r>
          </a:p>
          <a:p>
            <a:pPr lvl="1"/>
            <a:r>
              <a:rPr lang="en-US" dirty="0" smtClean="0"/>
              <a:t>Expressing Emotion</a:t>
            </a:r>
          </a:p>
          <a:p>
            <a:pPr lvl="1"/>
            <a:r>
              <a:rPr lang="en-US" dirty="0" smtClean="0"/>
              <a:t>Coughing/sneezing</a:t>
            </a:r>
          </a:p>
          <a:p>
            <a:pPr lvl="1"/>
            <a:r>
              <a:rPr lang="en-US" dirty="0" smtClean="0"/>
              <a:t>Crying</a:t>
            </a:r>
          </a:p>
          <a:p>
            <a:pPr lvl="1"/>
            <a:r>
              <a:rPr lang="en-US" dirty="0" smtClean="0"/>
              <a:t>Sighing</a:t>
            </a:r>
          </a:p>
          <a:p>
            <a:pPr lvl="1"/>
            <a:r>
              <a:rPr lang="en-US" dirty="0" smtClean="0"/>
              <a:t>Yawning</a:t>
            </a:r>
          </a:p>
          <a:p>
            <a:pPr lvl="1"/>
            <a:r>
              <a:rPr lang="en-US" dirty="0" smtClean="0"/>
              <a:t>Laughing</a:t>
            </a:r>
          </a:p>
          <a:p>
            <a:pPr lvl="1"/>
            <a:r>
              <a:rPr lang="en-US" dirty="0" smtClean="0"/>
              <a:t>Hiccups- sudden inhalations that make your diaphragm contract.</a:t>
            </a:r>
          </a:p>
          <a:p>
            <a:pPr lvl="2"/>
            <a:r>
              <a:rPr lang="en-US" sz="2100" dirty="0" smtClean="0"/>
              <a:t>When the diaphragm contracts, the air passageway between the vocal cords closes, creating the sound of a hiccup. </a:t>
            </a:r>
          </a:p>
          <a:p>
            <a:pPr lvl="2"/>
            <a:r>
              <a:rPr lang="en-US" sz="2100" dirty="0" smtClean="0"/>
              <a:t>Hiccups can be caused by eating too fast, stress, and sudden  temperature change.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840</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The Respiratory System</vt:lpstr>
      <vt:lpstr>Your Body Needs Oxygen!</vt:lpstr>
      <vt:lpstr>Exchanging Oxygen and Carbon Dioxide</vt:lpstr>
      <vt:lpstr>Cellular Respiration </vt:lpstr>
      <vt:lpstr>Respiratory Structure and Function</vt:lpstr>
      <vt:lpstr>Respiratory Structure and Function</vt:lpstr>
      <vt:lpstr>Respiratory Structure and Function</vt:lpstr>
      <vt:lpstr>Other Functions of Respiration</vt:lpstr>
      <vt:lpstr>Other Functions of Respiration</vt:lpstr>
      <vt:lpstr>Other Functions of Respiration</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Respiratory System</dc:title>
  <dc:creator>stephaniem.coggins</dc:creator>
  <cp:lastModifiedBy>stephaniem.coggins</cp:lastModifiedBy>
  <cp:revision>9</cp:revision>
  <dcterms:created xsi:type="dcterms:W3CDTF">2012-02-27T15:51:23Z</dcterms:created>
  <dcterms:modified xsi:type="dcterms:W3CDTF">2012-12-04T12:58:59Z</dcterms:modified>
</cp:coreProperties>
</file>