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72859-5729-451B-8CA3-170A015C92CD}" type="datetimeFigureOut">
              <a:rPr lang="en-US" smtClean="0"/>
              <a:pPr/>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72859-5729-451B-8CA3-170A015C92CD}" type="datetimeFigureOut">
              <a:rPr lang="en-US" smtClean="0"/>
              <a:pPr/>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72859-5729-451B-8CA3-170A015C92CD}" type="datetimeFigureOut">
              <a:rPr lang="en-US" smtClean="0"/>
              <a:pPr/>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72859-5729-451B-8CA3-170A015C92CD}" type="datetimeFigureOut">
              <a:rPr lang="en-US" smtClean="0"/>
              <a:pPr/>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72859-5729-451B-8CA3-170A015C92CD}" type="datetimeFigureOut">
              <a:rPr lang="en-US" smtClean="0"/>
              <a:pPr/>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72859-5729-451B-8CA3-170A015C92CD}" type="datetimeFigureOut">
              <a:rPr lang="en-US" smtClean="0"/>
              <a:pPr/>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72859-5729-451B-8CA3-170A015C92CD}" type="datetimeFigureOut">
              <a:rPr lang="en-US" smtClean="0"/>
              <a:pPr/>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72859-5729-451B-8CA3-170A015C92CD}" type="datetimeFigureOut">
              <a:rPr lang="en-US" smtClean="0"/>
              <a:pPr/>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72859-5729-451B-8CA3-170A015C92CD}" type="datetimeFigureOut">
              <a:rPr lang="en-US" smtClean="0"/>
              <a:pPr/>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72859-5729-451B-8CA3-170A015C92CD}" type="datetimeFigureOut">
              <a:rPr lang="en-US" smtClean="0"/>
              <a:pPr/>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72859-5729-451B-8CA3-170A015C92CD}" type="datetimeFigureOut">
              <a:rPr lang="en-US" smtClean="0"/>
              <a:pPr/>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A70C1-2101-40FF-8ACF-8FFB74256F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72859-5729-451B-8CA3-170A015C92CD}" type="datetimeFigureOut">
              <a:rPr lang="en-US" smtClean="0"/>
              <a:pPr/>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A70C1-2101-40FF-8ACF-8FFB74256F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41375"/>
          </a:xfrm>
        </p:spPr>
        <p:txBody>
          <a:bodyPr>
            <a:normAutofit/>
          </a:bodyPr>
          <a:lstStyle/>
          <a:p>
            <a:r>
              <a:rPr lang="en-US" sz="3000" dirty="0" smtClean="0"/>
              <a:t>Meiosis </a:t>
            </a:r>
            <a:r>
              <a:rPr lang="en-US" sz="3000" smtClean="0"/>
              <a:t>Foldable Instructions</a:t>
            </a:r>
            <a:endParaRPr lang="en-US" sz="3000" dirty="0"/>
          </a:p>
        </p:txBody>
      </p:sp>
      <p:sp>
        <p:nvSpPr>
          <p:cNvPr id="3" name="Subtitle 2"/>
          <p:cNvSpPr>
            <a:spLocks noGrp="1"/>
          </p:cNvSpPr>
          <p:nvPr>
            <p:ph type="subTitle" idx="1"/>
          </p:nvPr>
        </p:nvSpPr>
        <p:spPr>
          <a:xfrm>
            <a:off x="0" y="381000"/>
            <a:ext cx="9144000" cy="6477000"/>
          </a:xfrm>
        </p:spPr>
        <p:txBody>
          <a:bodyPr>
            <a:noAutofit/>
          </a:bodyPr>
          <a:lstStyle/>
          <a:p>
            <a:r>
              <a:rPr lang="en-US" sz="1400" b="1" u="sng" dirty="0">
                <a:solidFill>
                  <a:schemeClr val="tx1"/>
                </a:solidFill>
              </a:rPr>
              <a:t>FOLDING</a:t>
            </a:r>
            <a:r>
              <a:rPr lang="en-US" sz="1400" dirty="0">
                <a:solidFill>
                  <a:schemeClr val="tx1"/>
                </a:solidFill>
              </a:rPr>
              <a:t>:</a:t>
            </a:r>
          </a:p>
          <a:p>
            <a:pPr lvl="0"/>
            <a:r>
              <a:rPr lang="en-US" sz="1400" dirty="0">
                <a:solidFill>
                  <a:schemeClr val="tx1"/>
                </a:solidFill>
              </a:rPr>
              <a:t>Each student has </a:t>
            </a:r>
            <a:r>
              <a:rPr lang="en-US" sz="1400" dirty="0" smtClean="0">
                <a:solidFill>
                  <a:schemeClr val="tx1"/>
                </a:solidFill>
              </a:rPr>
              <a:t>1 sheet </a:t>
            </a:r>
            <a:r>
              <a:rPr lang="en-US" sz="1400" dirty="0">
                <a:solidFill>
                  <a:schemeClr val="tx1"/>
                </a:solidFill>
              </a:rPr>
              <a:t>of printer paper.  Fold </a:t>
            </a:r>
            <a:r>
              <a:rPr lang="en-US" sz="1400" dirty="0" smtClean="0">
                <a:solidFill>
                  <a:schemeClr val="tx1"/>
                </a:solidFill>
              </a:rPr>
              <a:t>it HAMBURGER STYLE</a:t>
            </a:r>
            <a:r>
              <a:rPr lang="en-US" sz="1400" dirty="0">
                <a:solidFill>
                  <a:schemeClr val="tx1"/>
                </a:solidFill>
              </a:rPr>
              <a:t>.  </a:t>
            </a:r>
          </a:p>
          <a:p>
            <a:pPr lvl="0"/>
            <a:r>
              <a:rPr lang="en-US" sz="1400" dirty="0" smtClean="0">
                <a:solidFill>
                  <a:schemeClr val="tx1"/>
                </a:solidFill>
              </a:rPr>
              <a:t>Unfold it.  </a:t>
            </a:r>
            <a:r>
              <a:rPr lang="en-US" sz="1400" dirty="0">
                <a:solidFill>
                  <a:schemeClr val="tx1"/>
                </a:solidFill>
              </a:rPr>
              <a:t>Fold </a:t>
            </a:r>
            <a:r>
              <a:rPr lang="en-US" sz="1400" dirty="0" smtClean="0">
                <a:solidFill>
                  <a:schemeClr val="tx1"/>
                </a:solidFill>
              </a:rPr>
              <a:t>each side to the crease.  </a:t>
            </a:r>
            <a:endParaRPr lang="en-US" sz="1400" dirty="0">
              <a:solidFill>
                <a:schemeClr val="tx1"/>
              </a:solidFill>
            </a:endParaRPr>
          </a:p>
          <a:p>
            <a:pPr lvl="0"/>
            <a:r>
              <a:rPr lang="en-US" sz="1400" dirty="0">
                <a:solidFill>
                  <a:schemeClr val="tx1"/>
                </a:solidFill>
              </a:rPr>
              <a:t>F</a:t>
            </a:r>
            <a:r>
              <a:rPr lang="en-US" sz="1400" dirty="0" smtClean="0">
                <a:solidFill>
                  <a:schemeClr val="tx1"/>
                </a:solidFill>
              </a:rPr>
              <a:t>old it in half straight down.</a:t>
            </a:r>
            <a:endParaRPr lang="en-US" sz="1400" dirty="0">
              <a:solidFill>
                <a:schemeClr val="tx1"/>
              </a:solidFill>
            </a:endParaRPr>
          </a:p>
          <a:p>
            <a:pPr lvl="0"/>
            <a:r>
              <a:rPr lang="en-US" sz="1400" dirty="0" smtClean="0">
                <a:solidFill>
                  <a:schemeClr val="tx1"/>
                </a:solidFill>
              </a:rPr>
              <a:t>Fold it in half one more time, then unfold to the shutter fold position.</a:t>
            </a:r>
            <a:endParaRPr lang="en-US" sz="1400" dirty="0">
              <a:solidFill>
                <a:schemeClr val="tx1"/>
              </a:solidFill>
            </a:endParaRPr>
          </a:p>
          <a:p>
            <a:pPr lvl="0"/>
            <a:r>
              <a:rPr lang="en-US" sz="1400" dirty="0">
                <a:solidFill>
                  <a:schemeClr val="tx1"/>
                </a:solidFill>
              </a:rPr>
              <a:t>Create 4 rectangular flaps by cutting along the 3 fold lines to the center fold.</a:t>
            </a:r>
          </a:p>
          <a:p>
            <a:pPr lvl="0"/>
            <a:r>
              <a:rPr lang="en-US" sz="1400" dirty="0" smtClean="0">
                <a:solidFill>
                  <a:schemeClr val="tx1"/>
                </a:solidFill>
              </a:rPr>
              <a:t>Glue </a:t>
            </a:r>
            <a:r>
              <a:rPr lang="en-US" sz="1400" dirty="0">
                <a:solidFill>
                  <a:schemeClr val="tx1"/>
                </a:solidFill>
              </a:rPr>
              <a:t>down the back side on page </a:t>
            </a:r>
            <a:r>
              <a:rPr lang="en-US" sz="1400" dirty="0" smtClean="0">
                <a:solidFill>
                  <a:schemeClr val="tx1"/>
                </a:solidFill>
              </a:rPr>
              <a:t>67.</a:t>
            </a:r>
            <a:endParaRPr lang="en-US" sz="1400" dirty="0">
              <a:solidFill>
                <a:schemeClr val="tx1"/>
              </a:solidFill>
            </a:endParaRPr>
          </a:p>
          <a:p>
            <a:pPr lvl="0"/>
            <a:r>
              <a:rPr lang="en-US" sz="1400" dirty="0" smtClean="0">
                <a:solidFill>
                  <a:schemeClr val="tx1"/>
                </a:solidFill>
              </a:rPr>
              <a:t>The left side will be for MEIOSIS I and the right side will be for MEIOSIS II. Write that at the top above where you glued it </a:t>
            </a:r>
            <a:r>
              <a:rPr lang="en-US" sz="1400" dirty="0" smtClean="0">
                <a:solidFill>
                  <a:schemeClr val="tx1"/>
                </a:solidFill>
              </a:rPr>
              <a:t>in, or on the correct side.</a:t>
            </a:r>
            <a:endParaRPr lang="en-US" sz="1400" dirty="0">
              <a:solidFill>
                <a:schemeClr val="tx1"/>
              </a:solidFill>
            </a:endParaRPr>
          </a:p>
          <a:p>
            <a:endParaRPr lang="en-US" sz="1400" dirty="0" smtClean="0">
              <a:solidFill>
                <a:schemeClr val="tx1"/>
              </a:solidFill>
            </a:endParaRPr>
          </a:p>
          <a:p>
            <a:r>
              <a:rPr lang="en-US" sz="1400" b="1" dirty="0" smtClean="0">
                <a:solidFill>
                  <a:schemeClr val="tx1"/>
                </a:solidFill>
              </a:rPr>
              <a:t>         </a:t>
            </a:r>
            <a:r>
              <a:rPr lang="en-US" sz="1400" b="1" u="sng" dirty="0" smtClean="0">
                <a:solidFill>
                  <a:schemeClr val="tx1"/>
                </a:solidFill>
              </a:rPr>
              <a:t>MEIOSIS </a:t>
            </a:r>
            <a:r>
              <a:rPr lang="en-US" sz="1400" b="1" u="sng" dirty="0">
                <a:solidFill>
                  <a:schemeClr val="tx1"/>
                </a:solidFill>
              </a:rPr>
              <a:t>BROCHURE ASSIGNMENT INSTRUCTIONS</a:t>
            </a:r>
            <a:r>
              <a:rPr lang="en-US" sz="1400" b="1" dirty="0">
                <a:solidFill>
                  <a:schemeClr val="tx1"/>
                </a:solidFill>
              </a:rPr>
              <a:t>:  	                                            </a:t>
            </a:r>
            <a:endParaRPr lang="en-US" sz="1400" b="1" dirty="0" smtClean="0">
              <a:solidFill>
                <a:schemeClr val="tx1"/>
              </a:solidFill>
            </a:endParaRPr>
          </a:p>
          <a:p>
            <a:r>
              <a:rPr lang="en-US" sz="1400" b="1" dirty="0" smtClean="0">
                <a:solidFill>
                  <a:schemeClr val="tx1"/>
                </a:solidFill>
              </a:rPr>
              <a:t>(</a:t>
            </a:r>
            <a:r>
              <a:rPr lang="en-US" sz="1400" b="1" dirty="0">
                <a:solidFill>
                  <a:schemeClr val="tx1"/>
                </a:solidFill>
              </a:rPr>
              <a:t>Use textbook pages C120 and C121 as a guide for your work.)</a:t>
            </a:r>
            <a:endParaRPr lang="en-US" sz="1400" dirty="0">
              <a:solidFill>
                <a:schemeClr val="tx1"/>
              </a:solidFill>
            </a:endParaRPr>
          </a:p>
          <a:p>
            <a:r>
              <a:rPr lang="en-US" sz="1400" b="1" u="sng" dirty="0">
                <a:solidFill>
                  <a:schemeClr val="tx1"/>
                </a:solidFill>
              </a:rPr>
              <a:t>Overview:</a:t>
            </a:r>
            <a:r>
              <a:rPr lang="en-US" sz="1400" dirty="0">
                <a:solidFill>
                  <a:schemeClr val="tx1"/>
                </a:solidFill>
              </a:rPr>
              <a:t>  Describe and illustrate the steps of MEIOSIS I and MEIOSIS II.  The two brochures should both open from the CENTER of the page.  Use textbook pages C120 and C121 as your guide for each step of meiosis. Everything should be IN COLOR and attractively and neatly placed on the brochure.</a:t>
            </a:r>
          </a:p>
          <a:p>
            <a:r>
              <a:rPr lang="en-US" sz="1400" dirty="0">
                <a:solidFill>
                  <a:schemeClr val="tx1"/>
                </a:solidFill>
              </a:rPr>
              <a:t> </a:t>
            </a:r>
          </a:p>
          <a:p>
            <a:r>
              <a:rPr lang="en-US" sz="1400" b="1" u="sng" dirty="0">
                <a:solidFill>
                  <a:schemeClr val="tx1"/>
                </a:solidFill>
              </a:rPr>
              <a:t>MEIOSIS I SIDE</a:t>
            </a:r>
            <a:r>
              <a:rPr lang="en-US" sz="1400" b="1" dirty="0">
                <a:solidFill>
                  <a:schemeClr val="tx1"/>
                </a:solidFill>
              </a:rPr>
              <a:t>  (This one </a:t>
            </a:r>
            <a:r>
              <a:rPr lang="en-US" sz="1400" b="1" dirty="0" smtClean="0">
                <a:solidFill>
                  <a:schemeClr val="tx1"/>
                </a:solidFill>
              </a:rPr>
              <a:t>is on the left and opens </a:t>
            </a:r>
            <a:r>
              <a:rPr lang="en-US" sz="1400" b="1" dirty="0">
                <a:solidFill>
                  <a:schemeClr val="tx1"/>
                </a:solidFill>
              </a:rPr>
              <a:t>from the </a:t>
            </a:r>
            <a:r>
              <a:rPr lang="en-US" sz="1400" b="1" u="sng" dirty="0" smtClean="0">
                <a:solidFill>
                  <a:schemeClr val="tx1"/>
                </a:solidFill>
              </a:rPr>
              <a:t>right side</a:t>
            </a:r>
            <a:r>
              <a:rPr lang="en-US" sz="1400" b="1" dirty="0" smtClean="0">
                <a:solidFill>
                  <a:schemeClr val="tx1"/>
                </a:solidFill>
              </a:rPr>
              <a:t>.)</a:t>
            </a:r>
            <a:endParaRPr lang="en-US" sz="1400" dirty="0">
              <a:solidFill>
                <a:schemeClr val="tx1"/>
              </a:solidFill>
            </a:endParaRPr>
          </a:p>
          <a:p>
            <a:pPr lvl="0"/>
            <a:r>
              <a:rPr lang="en-US" sz="1400" dirty="0">
                <a:solidFill>
                  <a:schemeClr val="tx1"/>
                </a:solidFill>
              </a:rPr>
              <a:t>On the outside of each flap, write the TITLE of the MEIOSIS I PHASE and then draw and label an ILLUSTRATION of that phase. </a:t>
            </a:r>
            <a:r>
              <a:rPr lang="en-US" sz="1400" i="1" dirty="0">
                <a:solidFill>
                  <a:schemeClr val="tx1"/>
                </a:solidFill>
              </a:rPr>
              <a:t>For example, flap 1 should </a:t>
            </a:r>
            <a:r>
              <a:rPr lang="en-US" sz="1400" i="1">
                <a:solidFill>
                  <a:schemeClr val="tx1"/>
                </a:solidFill>
              </a:rPr>
              <a:t>say </a:t>
            </a:r>
            <a:r>
              <a:rPr lang="en-US" sz="1400" i="1" smtClean="0">
                <a:solidFill>
                  <a:schemeClr val="tx1"/>
                </a:solidFill>
              </a:rPr>
              <a:t>“Prophase </a:t>
            </a:r>
            <a:r>
              <a:rPr lang="en-US" sz="1400" i="1" dirty="0">
                <a:solidFill>
                  <a:schemeClr val="tx1"/>
                </a:solidFill>
              </a:rPr>
              <a:t>I,” and the drawing should be similar to the Prophase I image on page C121 of your textbook</a:t>
            </a:r>
            <a:r>
              <a:rPr lang="en-US" sz="1400" dirty="0">
                <a:solidFill>
                  <a:schemeClr val="tx1"/>
                </a:solidFill>
              </a:rPr>
              <a:t>.  On flap 4, </a:t>
            </a:r>
            <a:r>
              <a:rPr lang="en-US" sz="1400" dirty="0" err="1">
                <a:solidFill>
                  <a:schemeClr val="tx1"/>
                </a:solidFill>
              </a:rPr>
              <a:t>Telophase</a:t>
            </a:r>
            <a:r>
              <a:rPr lang="en-US" sz="1400" dirty="0">
                <a:solidFill>
                  <a:schemeClr val="tx1"/>
                </a:solidFill>
              </a:rPr>
              <a:t> I and </a:t>
            </a:r>
            <a:r>
              <a:rPr lang="en-US" sz="1400" dirty="0" err="1">
                <a:solidFill>
                  <a:schemeClr val="tx1"/>
                </a:solidFill>
              </a:rPr>
              <a:t>Cytokinesis</a:t>
            </a:r>
            <a:r>
              <a:rPr lang="en-US" sz="1400" dirty="0">
                <a:solidFill>
                  <a:schemeClr val="tx1"/>
                </a:solidFill>
              </a:rPr>
              <a:t> are combined as they are on textbook page C121.</a:t>
            </a:r>
          </a:p>
          <a:p>
            <a:pPr lvl="0"/>
            <a:r>
              <a:rPr lang="en-US" sz="1400" dirty="0">
                <a:solidFill>
                  <a:schemeClr val="tx1"/>
                </a:solidFill>
              </a:rPr>
              <a:t>Inside each flap (</a:t>
            </a:r>
            <a:r>
              <a:rPr lang="en-US" sz="1400" u="sng" dirty="0">
                <a:solidFill>
                  <a:schemeClr val="tx1"/>
                </a:solidFill>
              </a:rPr>
              <a:t>not ON</a:t>
            </a:r>
            <a:r>
              <a:rPr lang="en-US" sz="1400" dirty="0">
                <a:solidFill>
                  <a:schemeClr val="tx1"/>
                </a:solidFill>
              </a:rPr>
              <a:t> the flap), write the title of the phase again, and then write a description of what is happening during that phase.  </a:t>
            </a:r>
            <a:r>
              <a:rPr lang="en-US" sz="1400" i="1" dirty="0">
                <a:solidFill>
                  <a:schemeClr val="tx1"/>
                </a:solidFill>
              </a:rPr>
              <a:t>(Refer to pages C120 and C121 of your textbook for help.)</a:t>
            </a:r>
            <a:endParaRPr lang="en-US" sz="1400" dirty="0">
              <a:solidFill>
                <a:schemeClr val="tx1"/>
              </a:solidFill>
            </a:endParaRPr>
          </a:p>
          <a:p>
            <a:endParaRPr lang="en-US" sz="1400" b="1" u="sng" dirty="0" smtClean="0">
              <a:solidFill>
                <a:schemeClr val="tx1"/>
              </a:solidFill>
            </a:endParaRPr>
          </a:p>
          <a:p>
            <a:r>
              <a:rPr lang="en-US" sz="1400" b="1" u="sng" dirty="0" smtClean="0">
                <a:solidFill>
                  <a:schemeClr val="tx1"/>
                </a:solidFill>
              </a:rPr>
              <a:t>MEIOSIS </a:t>
            </a:r>
            <a:r>
              <a:rPr lang="en-US" sz="1400" b="1" u="sng" dirty="0">
                <a:solidFill>
                  <a:schemeClr val="tx1"/>
                </a:solidFill>
              </a:rPr>
              <a:t>II SIDE</a:t>
            </a:r>
            <a:r>
              <a:rPr lang="en-US" sz="1400" b="1" dirty="0">
                <a:solidFill>
                  <a:schemeClr val="tx1"/>
                </a:solidFill>
              </a:rPr>
              <a:t>   (This one </a:t>
            </a:r>
            <a:r>
              <a:rPr lang="en-US" sz="1400" b="1" dirty="0" smtClean="0">
                <a:solidFill>
                  <a:schemeClr val="tx1"/>
                </a:solidFill>
              </a:rPr>
              <a:t>is on the </a:t>
            </a:r>
            <a:r>
              <a:rPr lang="en-US" sz="1400" b="1" dirty="0" smtClean="0">
                <a:solidFill>
                  <a:schemeClr val="tx1"/>
                </a:solidFill>
              </a:rPr>
              <a:t>right and </a:t>
            </a:r>
            <a:r>
              <a:rPr lang="en-US" sz="1400" b="1" dirty="0" smtClean="0">
                <a:solidFill>
                  <a:schemeClr val="tx1"/>
                </a:solidFill>
              </a:rPr>
              <a:t>opens </a:t>
            </a:r>
            <a:r>
              <a:rPr lang="en-US" sz="1400" b="1" dirty="0">
                <a:solidFill>
                  <a:schemeClr val="tx1"/>
                </a:solidFill>
              </a:rPr>
              <a:t>from the </a:t>
            </a:r>
            <a:r>
              <a:rPr lang="en-US" sz="1400" b="1" u="sng" dirty="0" smtClean="0">
                <a:solidFill>
                  <a:schemeClr val="tx1"/>
                </a:solidFill>
              </a:rPr>
              <a:t>left side</a:t>
            </a:r>
            <a:r>
              <a:rPr lang="en-US" sz="1400" b="1" dirty="0" smtClean="0">
                <a:solidFill>
                  <a:schemeClr val="tx1"/>
                </a:solidFill>
              </a:rPr>
              <a:t>.)</a:t>
            </a:r>
            <a:endParaRPr lang="en-US" sz="1400" dirty="0">
              <a:solidFill>
                <a:schemeClr val="tx1"/>
              </a:solidFill>
            </a:endParaRPr>
          </a:p>
          <a:p>
            <a:pPr lvl="0"/>
            <a:r>
              <a:rPr lang="en-US" sz="1400" dirty="0">
                <a:solidFill>
                  <a:schemeClr val="tx1"/>
                </a:solidFill>
              </a:rPr>
              <a:t>Follow the same steps that you did for Meiosis I, except the information is now for the phases of Meiosis II.</a:t>
            </a:r>
          </a:p>
          <a:p>
            <a:r>
              <a:rPr lang="en-US" sz="1400" dirty="0">
                <a:solidFill>
                  <a:schemeClr val="tx1"/>
                </a:solidFill>
              </a:rPr>
              <a:t> </a:t>
            </a:r>
          </a:p>
          <a:p>
            <a:r>
              <a:rPr lang="en-US" sz="1400" dirty="0">
                <a:solidFill>
                  <a:schemeClr val="tx1"/>
                </a:solidFill>
              </a:rPr>
              <a:t> </a:t>
            </a:r>
          </a:p>
          <a:p>
            <a:endParaRPr lang="en-US" sz="1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119</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Meiosis Foldable Instructions</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Meiosis Foldable Instruction</dc:title>
  <dc:creator>stephaniem.coggins</dc:creator>
  <cp:lastModifiedBy>stephaniem.coggins</cp:lastModifiedBy>
  <cp:revision>5</cp:revision>
  <dcterms:created xsi:type="dcterms:W3CDTF">2014-03-06T14:01:05Z</dcterms:created>
  <dcterms:modified xsi:type="dcterms:W3CDTF">2015-03-18T11:39:36Z</dcterms:modified>
</cp:coreProperties>
</file>