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73" r:id="rId1"/>
  </p:sldMasterIdLst>
  <p:sldIdLst>
    <p:sldId id="256" r:id="rId2"/>
    <p:sldId id="257" r:id="rId3"/>
    <p:sldId id="258" r:id="rId4"/>
    <p:sldId id="259" r:id="rId5"/>
    <p:sldId id="260" r:id="rId6"/>
    <p:sldId id="268" r:id="rId7"/>
    <p:sldId id="261" r:id="rId8"/>
    <p:sldId id="262" r:id="rId9"/>
    <p:sldId id="263" r:id="rId10"/>
    <p:sldId id="265" r:id="rId11"/>
    <p:sldId id="264" r:id="rId12"/>
    <p:sldId id="266" r:id="rId13"/>
    <p:sldId id="267"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D3E41-E2DE-48B7-AD25-2C05D8372D60}" type="datetime4">
              <a:rPr lang="en-US" smtClean="0"/>
              <a:pPr/>
              <a:t>March 6,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A5293-3DB3-FB4C-8AB5-5CD60BFA76D8}"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A5293-3DB3-FB4C-8AB5-5CD60BFA76D8}"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A5293-3DB3-FB4C-8AB5-5CD60BFA76D8}"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March 6,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FA5293-3DB3-FB4C-8AB5-5CD60BFA76D8}"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FA5293-3DB3-FB4C-8AB5-5CD60BFA76D8}" type="datetimeFigureOut">
              <a:rPr lang="en-US" smtClean="0"/>
              <a:pPr/>
              <a:t>3/6/2015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FA5293-3DB3-FB4C-8AB5-5CD60BFA76D8}" type="datetimeFigureOut">
              <a:rPr lang="en-US" smtClean="0"/>
              <a:pPr/>
              <a:t>3/6/2015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A5293-3DB3-FB4C-8AB5-5CD60BFA76D8}" type="datetimeFigureOut">
              <a:rPr lang="en-US" smtClean="0"/>
              <a:pPr/>
              <a:t>3/6/2015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A5293-3DB3-FB4C-8AB5-5CD60BFA76D8}"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A5293-3DB3-FB4C-8AB5-5CD60BFA76D8}"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7B96-6415-4E4E-B8BB-1114422F22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A5293-3DB3-FB4C-8AB5-5CD60BFA76D8}" type="datetimeFigureOut">
              <a:rPr lang="en-US" smtClean="0"/>
              <a:pPr/>
              <a:t>3/6/2015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27B96-6415-4E4E-B8BB-1114422F22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674" r:id="rId1"/>
    <p:sldLayoutId id="2147484675" r:id="rId2"/>
    <p:sldLayoutId id="2147484676" r:id="rId3"/>
    <p:sldLayoutId id="2147484677" r:id="rId4"/>
    <p:sldLayoutId id="2147484678" r:id="rId5"/>
    <p:sldLayoutId id="2147484679" r:id="rId6"/>
    <p:sldLayoutId id="2147484680" r:id="rId7"/>
    <p:sldLayoutId id="2147484681" r:id="rId8"/>
    <p:sldLayoutId id="2147484682" r:id="rId9"/>
    <p:sldLayoutId id="2147484683" r:id="rId10"/>
    <p:sldLayoutId id="2147484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7408" y="1598255"/>
            <a:ext cx="7564284" cy="1528403"/>
          </a:xfrm>
        </p:spPr>
        <p:txBody>
          <a:bodyPr>
            <a:normAutofit/>
          </a:bodyPr>
          <a:lstStyle/>
          <a:p>
            <a:r>
              <a:rPr lang="en-US" dirty="0" smtClean="0">
                <a:solidFill>
                  <a:schemeClr val="tx1"/>
                </a:solidFill>
              </a:rPr>
              <a:t>Living Things Inherit Traits in Patterns</a:t>
            </a:r>
            <a:endParaRPr lang="en-US" dirty="0">
              <a:solidFill>
                <a:schemeClr val="tx1"/>
              </a:solidFill>
            </a:endParaRPr>
          </a:p>
        </p:txBody>
      </p:sp>
    </p:spTree>
    <p:extLst>
      <p:ext uri="{BB962C8B-B14F-4D97-AF65-F5344CB8AC3E}">
        <p14:creationId xmlns="" xmlns:p14="http://schemas.microsoft.com/office/powerpoint/2010/main" val="253918425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724" y="0"/>
            <a:ext cx="6508377" cy="1143000"/>
          </a:xfrm>
        </p:spPr>
        <p:txBody>
          <a:bodyPr/>
          <a:lstStyle/>
          <a:p>
            <a:r>
              <a:rPr lang="en-US" dirty="0" smtClean="0"/>
              <a:t>Punnett Squares</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792650597"/>
              </p:ext>
            </p:extLst>
          </p:nvPr>
        </p:nvGraphicFramePr>
        <p:xfrm>
          <a:off x="1222375" y="3222622"/>
          <a:ext cx="3857626" cy="2571752"/>
        </p:xfrm>
        <a:graphic>
          <a:graphicData uri="http://schemas.openxmlformats.org/drawingml/2006/table">
            <a:tbl>
              <a:tblPr firstRow="1" bandRow="1">
                <a:tableStyleId>{5C22544A-7EE6-4342-B048-85BDC9FD1C3A}</a:tableStyleId>
              </a:tblPr>
              <a:tblGrid>
                <a:gridCol w="1928813"/>
                <a:gridCol w="1928813"/>
              </a:tblGrid>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5" name="TextBox 4"/>
          <p:cNvSpPr txBox="1"/>
          <p:nvPr/>
        </p:nvSpPr>
        <p:spPr>
          <a:xfrm>
            <a:off x="1889124" y="236165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D</a:t>
            </a:r>
            <a:endParaRPr lang="en-US" sz="4400" dirty="0">
              <a:solidFill>
                <a:schemeClr val="accent2">
                  <a:lumMod val="75000"/>
                  <a:lumOff val="25000"/>
                </a:schemeClr>
              </a:solidFill>
            </a:endParaRPr>
          </a:p>
        </p:txBody>
      </p:sp>
      <p:sp>
        <p:nvSpPr>
          <p:cNvPr id="6" name="TextBox 5"/>
          <p:cNvSpPr txBox="1"/>
          <p:nvPr/>
        </p:nvSpPr>
        <p:spPr>
          <a:xfrm>
            <a:off x="3724274" y="236165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D</a:t>
            </a:r>
            <a:endParaRPr lang="en-US" sz="4400" dirty="0">
              <a:solidFill>
                <a:schemeClr val="accent2">
                  <a:lumMod val="75000"/>
                  <a:lumOff val="25000"/>
                </a:schemeClr>
              </a:solidFill>
            </a:endParaRPr>
          </a:p>
        </p:txBody>
      </p:sp>
      <p:sp>
        <p:nvSpPr>
          <p:cNvPr id="7" name="TextBox 6"/>
          <p:cNvSpPr txBox="1"/>
          <p:nvPr/>
        </p:nvSpPr>
        <p:spPr>
          <a:xfrm>
            <a:off x="457199" y="3545928"/>
            <a:ext cx="650875" cy="769441"/>
          </a:xfrm>
          <a:prstGeom prst="rect">
            <a:avLst/>
          </a:prstGeom>
          <a:noFill/>
        </p:spPr>
        <p:txBody>
          <a:bodyPr wrap="square" rtlCol="0">
            <a:spAutoFit/>
          </a:bodyPr>
          <a:lstStyle/>
          <a:p>
            <a:r>
              <a:rPr lang="en-US" sz="4400" dirty="0">
                <a:solidFill>
                  <a:schemeClr val="accent2">
                    <a:lumMod val="75000"/>
                    <a:lumOff val="25000"/>
                  </a:schemeClr>
                </a:solidFill>
              </a:rPr>
              <a:t>d</a:t>
            </a:r>
          </a:p>
        </p:txBody>
      </p:sp>
      <p:sp>
        <p:nvSpPr>
          <p:cNvPr id="8" name="TextBox 7"/>
          <p:cNvSpPr txBox="1"/>
          <p:nvPr/>
        </p:nvSpPr>
        <p:spPr>
          <a:xfrm>
            <a:off x="450849" y="4761953"/>
            <a:ext cx="650875" cy="769441"/>
          </a:xfrm>
          <a:prstGeom prst="rect">
            <a:avLst/>
          </a:prstGeom>
          <a:noFill/>
        </p:spPr>
        <p:txBody>
          <a:bodyPr wrap="square" rtlCol="0">
            <a:spAutoFit/>
          </a:bodyPr>
          <a:lstStyle/>
          <a:p>
            <a:r>
              <a:rPr lang="en-US" sz="4400" dirty="0">
                <a:solidFill>
                  <a:schemeClr val="accent2">
                    <a:lumMod val="75000"/>
                    <a:lumOff val="25000"/>
                  </a:schemeClr>
                </a:solidFill>
              </a:rPr>
              <a:t>d</a:t>
            </a:r>
          </a:p>
        </p:txBody>
      </p:sp>
      <p:sp>
        <p:nvSpPr>
          <p:cNvPr id="9" name="TextBox 8"/>
          <p:cNvSpPr txBox="1"/>
          <p:nvPr/>
        </p:nvSpPr>
        <p:spPr>
          <a:xfrm>
            <a:off x="5794375" y="2857500"/>
            <a:ext cx="3000375" cy="14465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a:buChar char="•"/>
            </a:pPr>
            <a:r>
              <a:rPr lang="en-US" sz="2200" dirty="0" smtClean="0"/>
              <a:t>Parent 1 Tree has a genotype of DD</a:t>
            </a:r>
          </a:p>
          <a:p>
            <a:pPr marL="285750" indent="-285750">
              <a:buFont typeface="Arial"/>
              <a:buChar char="•"/>
            </a:pPr>
            <a:r>
              <a:rPr lang="en-US" sz="2200" dirty="0" smtClean="0"/>
              <a:t>Parent 2 Tree has a genotype of </a:t>
            </a:r>
            <a:r>
              <a:rPr lang="en-US" sz="2200" dirty="0" err="1" smtClean="0"/>
              <a:t>dd</a:t>
            </a:r>
            <a:endParaRPr lang="en-US" sz="2200" dirty="0" smtClean="0"/>
          </a:p>
        </p:txBody>
      </p:sp>
    </p:spTree>
    <p:extLst>
      <p:ext uri="{BB962C8B-B14F-4D97-AF65-F5344CB8AC3E}">
        <p14:creationId xmlns="" xmlns:p14="http://schemas.microsoft.com/office/powerpoint/2010/main" val="201599568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666568"/>
          </a:xfrm>
        </p:spPr>
        <p:txBody>
          <a:bodyPr>
            <a:normAutofit/>
          </a:bodyPr>
          <a:lstStyle/>
          <a:p>
            <a:r>
              <a:rPr lang="en-US" dirty="0" smtClean="0"/>
              <a:t>Ratios and percentages can express the probability of outcomes.</a:t>
            </a:r>
            <a:endParaRPr lang="en-US" dirty="0"/>
          </a:p>
        </p:txBody>
      </p:sp>
      <p:sp>
        <p:nvSpPr>
          <p:cNvPr id="3" name="Content Placeholder 2"/>
          <p:cNvSpPr>
            <a:spLocks noGrp="1"/>
          </p:cNvSpPr>
          <p:nvPr>
            <p:ph idx="1"/>
          </p:nvPr>
        </p:nvSpPr>
        <p:spPr>
          <a:xfrm>
            <a:off x="1" y="1666568"/>
            <a:ext cx="8953500" cy="5127932"/>
          </a:xfrm>
        </p:spPr>
        <p:txBody>
          <a:bodyPr>
            <a:noAutofit/>
          </a:bodyPr>
          <a:lstStyle/>
          <a:p>
            <a:r>
              <a:rPr lang="en-US" sz="2800" dirty="0" smtClean="0"/>
              <a:t>Our Punnett Square example shows an outcome of 100% regular height, because we had four combinations: </a:t>
            </a:r>
            <a:r>
              <a:rPr lang="en-US" sz="2800" dirty="0" err="1" smtClean="0"/>
              <a:t>Dd</a:t>
            </a:r>
            <a:r>
              <a:rPr lang="en-US" sz="2800" dirty="0" smtClean="0"/>
              <a:t>, </a:t>
            </a:r>
            <a:r>
              <a:rPr lang="en-US" sz="2800" dirty="0" err="1" smtClean="0"/>
              <a:t>Dd</a:t>
            </a:r>
            <a:r>
              <a:rPr lang="en-US" sz="2800" dirty="0" smtClean="0"/>
              <a:t>, </a:t>
            </a:r>
            <a:r>
              <a:rPr lang="en-US" sz="2800" dirty="0" err="1" smtClean="0"/>
              <a:t>Dd</a:t>
            </a:r>
            <a:r>
              <a:rPr lang="en-US" sz="2800" dirty="0" smtClean="0"/>
              <a:t>, Dd. These combinations all had one dominant allele, and the dominant allele (D) wins over the recessive allele (d). So all four offspring will be regular height.</a:t>
            </a:r>
          </a:p>
          <a:p>
            <a:r>
              <a:rPr lang="en-US" sz="2800" dirty="0" smtClean="0"/>
              <a:t>Heterozygous – two different alleles are expressed in the offspring</a:t>
            </a:r>
          </a:p>
          <a:p>
            <a:pPr lvl="1"/>
            <a:r>
              <a:rPr lang="en-US" dirty="0" smtClean="0"/>
              <a:t>Ex: </a:t>
            </a:r>
            <a:r>
              <a:rPr lang="en-US" dirty="0" err="1" smtClean="0"/>
              <a:t>Dd</a:t>
            </a:r>
            <a:r>
              <a:rPr lang="en-US" dirty="0" smtClean="0"/>
              <a:t> </a:t>
            </a:r>
            <a:endParaRPr lang="en-US" dirty="0"/>
          </a:p>
          <a:p>
            <a:r>
              <a:rPr lang="en-US" sz="2800" dirty="0" smtClean="0"/>
              <a:t>Homozygous – both alleles are the same </a:t>
            </a:r>
          </a:p>
          <a:p>
            <a:pPr lvl="1"/>
            <a:r>
              <a:rPr lang="en-US" dirty="0" smtClean="0"/>
              <a:t>Homozygous dominant: both alleles are dominant (DD)</a:t>
            </a:r>
          </a:p>
          <a:p>
            <a:pPr lvl="1"/>
            <a:r>
              <a:rPr lang="en-US" dirty="0" smtClean="0"/>
              <a:t>Homozygous recessive: both alleles are recessive (</a:t>
            </a:r>
            <a:r>
              <a:rPr lang="en-US" dirty="0" err="1" smtClean="0"/>
              <a:t>dd</a:t>
            </a:r>
            <a:r>
              <a:rPr lang="en-US" dirty="0" smtClean="0"/>
              <a:t>)</a:t>
            </a:r>
          </a:p>
        </p:txBody>
      </p:sp>
    </p:spTree>
    <p:extLst>
      <p:ext uri="{BB962C8B-B14F-4D97-AF65-F5344CB8AC3E}">
        <p14:creationId xmlns="" xmlns:p14="http://schemas.microsoft.com/office/powerpoint/2010/main" val="244994940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499" y="0"/>
            <a:ext cx="6508377" cy="1143000"/>
          </a:xfrm>
        </p:spPr>
        <p:txBody>
          <a:bodyPr/>
          <a:lstStyle/>
          <a:p>
            <a:r>
              <a:rPr lang="en-US" dirty="0" smtClean="0"/>
              <a:t>Ratio</a:t>
            </a:r>
            <a:endParaRPr lang="en-US" dirty="0"/>
          </a:p>
        </p:txBody>
      </p:sp>
      <p:sp>
        <p:nvSpPr>
          <p:cNvPr id="3" name="Content Placeholder 2"/>
          <p:cNvSpPr>
            <a:spLocks noGrp="1"/>
          </p:cNvSpPr>
          <p:nvPr>
            <p:ph idx="1"/>
          </p:nvPr>
        </p:nvSpPr>
        <p:spPr>
          <a:xfrm>
            <a:off x="0" y="980772"/>
            <a:ext cx="9144000" cy="4505325"/>
          </a:xfrm>
        </p:spPr>
        <p:txBody>
          <a:bodyPr/>
          <a:lstStyle/>
          <a:p>
            <a:r>
              <a:rPr lang="en-US" dirty="0" smtClean="0"/>
              <a:t>Let’s look at our example. There is a 100% chance that the offspring plant will be regular height, right? </a:t>
            </a:r>
          </a:p>
          <a:p>
            <a:r>
              <a:rPr lang="en-US" dirty="0" smtClean="0"/>
              <a:t>A ratio compares or shows the relationship between two quantities. </a:t>
            </a:r>
          </a:p>
          <a:p>
            <a:r>
              <a:rPr lang="en-US" dirty="0" smtClean="0"/>
              <a:t>The ratio in this case is written as 4:4 (“four to four”, and can be interpreted as “four out of 4”)</a:t>
            </a:r>
          </a:p>
          <a:p>
            <a:pPr marL="0" indent="0">
              <a:buNone/>
            </a:pP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828555535"/>
              </p:ext>
            </p:extLst>
          </p:nvPr>
        </p:nvGraphicFramePr>
        <p:xfrm>
          <a:off x="806449" y="4762500"/>
          <a:ext cx="3336926" cy="2032000"/>
        </p:xfrm>
        <a:graphic>
          <a:graphicData uri="http://schemas.openxmlformats.org/drawingml/2006/table">
            <a:tbl>
              <a:tblPr firstRow="1" bandRow="1">
                <a:tableStyleId>{B301B821-A1FF-4177-AEE7-76D212191A09}</a:tableStyleId>
              </a:tblPr>
              <a:tblGrid>
                <a:gridCol w="1668463"/>
                <a:gridCol w="1668463"/>
              </a:tblGrid>
              <a:tr h="1016000">
                <a:tc>
                  <a:txBody>
                    <a:bodyPr/>
                    <a:lstStyle/>
                    <a:p>
                      <a:r>
                        <a:rPr lang="en-US" sz="3600" b="0" dirty="0" err="1" smtClean="0">
                          <a:solidFill>
                            <a:schemeClr val="tx1"/>
                          </a:solidFill>
                        </a:rPr>
                        <a:t>Dd</a:t>
                      </a:r>
                      <a:endParaRPr lang="en-US" sz="3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r>
                        <a:rPr lang="en-US" sz="3600" b="0" dirty="0" err="1" smtClean="0">
                          <a:solidFill>
                            <a:schemeClr val="tx1"/>
                          </a:solidFill>
                        </a:rPr>
                        <a:t>Dd</a:t>
                      </a:r>
                      <a:endParaRPr lang="en-US" sz="3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r>
              <a:tr h="1016000">
                <a:tc>
                  <a:txBody>
                    <a:bodyPr/>
                    <a:lstStyle/>
                    <a:p>
                      <a:r>
                        <a:rPr lang="en-US" sz="3600" b="0" dirty="0" err="1" smtClean="0">
                          <a:solidFill>
                            <a:schemeClr val="tx1"/>
                          </a:solidFill>
                        </a:rPr>
                        <a:t>Dd</a:t>
                      </a:r>
                      <a:endParaRPr lang="en-US" sz="3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a:txBody>
                    <a:bodyPr/>
                    <a:lstStyle/>
                    <a:p>
                      <a:r>
                        <a:rPr lang="en-US" sz="3600" b="0" dirty="0" err="1" smtClean="0">
                          <a:solidFill>
                            <a:schemeClr val="tx1"/>
                          </a:solidFill>
                        </a:rPr>
                        <a:t>Dd</a:t>
                      </a:r>
                      <a:endParaRPr lang="en-US" sz="3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r>
            </a:tbl>
          </a:graphicData>
        </a:graphic>
      </p:graphicFrame>
      <p:sp>
        <p:nvSpPr>
          <p:cNvPr id="5" name="TextBox 4"/>
          <p:cNvSpPr txBox="1"/>
          <p:nvPr/>
        </p:nvSpPr>
        <p:spPr>
          <a:xfrm>
            <a:off x="1206499" y="407615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D</a:t>
            </a:r>
            <a:endParaRPr lang="en-US" sz="4400" dirty="0">
              <a:solidFill>
                <a:schemeClr val="accent2">
                  <a:lumMod val="75000"/>
                  <a:lumOff val="25000"/>
                </a:schemeClr>
              </a:solidFill>
            </a:endParaRPr>
          </a:p>
        </p:txBody>
      </p:sp>
      <p:sp>
        <p:nvSpPr>
          <p:cNvPr id="6" name="TextBox 5"/>
          <p:cNvSpPr txBox="1"/>
          <p:nvPr/>
        </p:nvSpPr>
        <p:spPr>
          <a:xfrm>
            <a:off x="250824" y="4879428"/>
            <a:ext cx="650875" cy="769441"/>
          </a:xfrm>
          <a:prstGeom prst="rect">
            <a:avLst/>
          </a:prstGeom>
          <a:noFill/>
        </p:spPr>
        <p:txBody>
          <a:bodyPr wrap="square" rtlCol="0">
            <a:spAutoFit/>
          </a:bodyPr>
          <a:lstStyle/>
          <a:p>
            <a:r>
              <a:rPr lang="en-US" sz="4400" dirty="0">
                <a:solidFill>
                  <a:schemeClr val="accent2">
                    <a:lumMod val="75000"/>
                    <a:lumOff val="25000"/>
                  </a:schemeClr>
                </a:solidFill>
              </a:rPr>
              <a:t>d</a:t>
            </a:r>
          </a:p>
        </p:txBody>
      </p:sp>
      <p:sp>
        <p:nvSpPr>
          <p:cNvPr id="7" name="TextBox 6"/>
          <p:cNvSpPr txBox="1"/>
          <p:nvPr/>
        </p:nvSpPr>
        <p:spPr>
          <a:xfrm>
            <a:off x="244474" y="5809703"/>
            <a:ext cx="650875" cy="769441"/>
          </a:xfrm>
          <a:prstGeom prst="rect">
            <a:avLst/>
          </a:prstGeom>
          <a:noFill/>
        </p:spPr>
        <p:txBody>
          <a:bodyPr wrap="square" rtlCol="0">
            <a:spAutoFit/>
          </a:bodyPr>
          <a:lstStyle/>
          <a:p>
            <a:r>
              <a:rPr lang="en-US" sz="4400" dirty="0">
                <a:solidFill>
                  <a:schemeClr val="accent2">
                    <a:lumMod val="75000"/>
                    <a:lumOff val="25000"/>
                  </a:schemeClr>
                </a:solidFill>
              </a:rPr>
              <a:t>d</a:t>
            </a:r>
          </a:p>
        </p:txBody>
      </p:sp>
      <p:sp>
        <p:nvSpPr>
          <p:cNvPr id="8" name="TextBox 7"/>
          <p:cNvSpPr txBox="1"/>
          <p:nvPr/>
        </p:nvSpPr>
        <p:spPr>
          <a:xfrm>
            <a:off x="2819399" y="406980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D</a:t>
            </a:r>
            <a:endParaRPr lang="en-US" sz="4400" dirty="0">
              <a:solidFill>
                <a:schemeClr val="accent2">
                  <a:lumMod val="75000"/>
                  <a:lumOff val="25000"/>
                </a:schemeClr>
              </a:solidFill>
            </a:endParaRPr>
          </a:p>
        </p:txBody>
      </p:sp>
      <p:sp>
        <p:nvSpPr>
          <p:cNvPr id="9" name="TextBox 8"/>
          <p:cNvSpPr txBox="1"/>
          <p:nvPr/>
        </p:nvSpPr>
        <p:spPr>
          <a:xfrm>
            <a:off x="5111750" y="4635500"/>
            <a:ext cx="3460750"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dirty="0" smtClean="0"/>
              <a:t>Dominant squares are </a:t>
            </a:r>
            <a:r>
              <a:rPr lang="en-US" sz="2000" dirty="0" err="1" smtClean="0"/>
              <a:t>hilighted</a:t>
            </a:r>
            <a:r>
              <a:rPr lang="en-US" sz="2000" dirty="0" smtClean="0"/>
              <a:t> in red. </a:t>
            </a:r>
          </a:p>
          <a:p>
            <a:pPr algn="ctr"/>
            <a:r>
              <a:rPr lang="en-US" sz="2000" dirty="0" smtClean="0"/>
              <a:t>There is a 4:4 ratio of red squares to total squares.</a:t>
            </a:r>
            <a:endParaRPr lang="en-US" sz="2000" dirty="0"/>
          </a:p>
        </p:txBody>
      </p:sp>
    </p:spTree>
    <p:extLst>
      <p:ext uri="{BB962C8B-B14F-4D97-AF65-F5344CB8AC3E}">
        <p14:creationId xmlns="" xmlns:p14="http://schemas.microsoft.com/office/powerpoint/2010/main" val="5377192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Probability</a:t>
            </a:r>
            <a:endParaRPr lang="en-US" dirty="0"/>
          </a:p>
        </p:txBody>
      </p:sp>
      <p:sp>
        <p:nvSpPr>
          <p:cNvPr id="3" name="Content Placeholder 2"/>
          <p:cNvSpPr>
            <a:spLocks noGrp="1"/>
          </p:cNvSpPr>
          <p:nvPr>
            <p:ph idx="1"/>
          </p:nvPr>
        </p:nvSpPr>
        <p:spPr>
          <a:xfrm>
            <a:off x="0" y="1010268"/>
            <a:ext cx="9144000" cy="5826125"/>
          </a:xfrm>
        </p:spPr>
        <p:txBody>
          <a:bodyPr>
            <a:noAutofit/>
          </a:bodyPr>
          <a:lstStyle/>
          <a:p>
            <a:r>
              <a:rPr lang="en-US" sz="3000" dirty="0" smtClean="0"/>
              <a:t>Punnett Squares and the ratios they show express probability.</a:t>
            </a:r>
          </a:p>
          <a:p>
            <a:r>
              <a:rPr lang="en-US" sz="3000" dirty="0" smtClean="0"/>
              <a:t>Probability is the likelihood (or chance) of a specific outcome in relation to the total number of possible outcomes. </a:t>
            </a:r>
          </a:p>
          <a:p>
            <a:r>
              <a:rPr lang="en-US" sz="3000" dirty="0" smtClean="0"/>
              <a:t>The ratios we get from a Punnett Square tell us the probability that any one offspring will get certain genes and express certain traits. </a:t>
            </a:r>
          </a:p>
          <a:p>
            <a:r>
              <a:rPr lang="en-US" sz="3000" dirty="0" smtClean="0"/>
              <a:t>The other way to express a probability is as a percentage.</a:t>
            </a:r>
          </a:p>
          <a:p>
            <a:pPr lvl="1"/>
            <a:r>
              <a:rPr lang="en-US" sz="3000" dirty="0" smtClean="0"/>
              <a:t>A percentage is a ratio that compares a number to 100.</a:t>
            </a:r>
          </a:p>
          <a:p>
            <a:pPr lvl="1"/>
            <a:r>
              <a:rPr lang="en-US" sz="3000" dirty="0" smtClean="0"/>
              <a:t>It states the number of times out of a hundred a particular outcome might happen.</a:t>
            </a:r>
          </a:p>
        </p:txBody>
      </p:sp>
    </p:spTree>
    <p:extLst>
      <p:ext uri="{BB962C8B-B14F-4D97-AF65-F5344CB8AC3E}">
        <p14:creationId xmlns="" xmlns:p14="http://schemas.microsoft.com/office/powerpoint/2010/main" val="392723175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Guinea pigs and fur color…</a:t>
            </a:r>
            <a:endParaRPr lang="en-US" dirty="0"/>
          </a:p>
        </p:txBody>
      </p:sp>
      <p:graphicFrame>
        <p:nvGraphicFramePr>
          <p:cNvPr id="4" name="Content Placeholder 3"/>
          <p:cNvGraphicFramePr>
            <a:graphicFrameLocks/>
          </p:cNvGraphicFramePr>
          <p:nvPr>
            <p:extLst>
              <p:ext uri="{D42A27DB-BD31-4B8C-83A1-F6EECF244321}">
                <p14:modId xmlns="" xmlns:p14="http://schemas.microsoft.com/office/powerpoint/2010/main" val="2679257487"/>
              </p:ext>
            </p:extLst>
          </p:nvPr>
        </p:nvGraphicFramePr>
        <p:xfrm>
          <a:off x="1428750" y="3825872"/>
          <a:ext cx="3857626" cy="2571752"/>
        </p:xfrm>
        <a:graphic>
          <a:graphicData uri="http://schemas.openxmlformats.org/drawingml/2006/table">
            <a:tbl>
              <a:tblPr firstRow="1" bandRow="1">
                <a:tableStyleId>{5C22544A-7EE6-4342-B048-85BDC9FD1C3A}</a:tableStyleId>
              </a:tblPr>
              <a:tblGrid>
                <a:gridCol w="1928813"/>
                <a:gridCol w="1928813"/>
              </a:tblGrid>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5" name="TextBox 4"/>
          <p:cNvSpPr txBox="1"/>
          <p:nvPr/>
        </p:nvSpPr>
        <p:spPr>
          <a:xfrm>
            <a:off x="2095499" y="2964903"/>
            <a:ext cx="650875" cy="769441"/>
          </a:xfrm>
          <a:prstGeom prst="rect">
            <a:avLst/>
          </a:prstGeom>
          <a:noFill/>
        </p:spPr>
        <p:txBody>
          <a:bodyPr wrap="square" rtlCol="0">
            <a:spAutoFit/>
          </a:bodyPr>
          <a:lstStyle/>
          <a:p>
            <a:r>
              <a:rPr lang="en-US" sz="4400" dirty="0">
                <a:solidFill>
                  <a:schemeClr val="accent2">
                    <a:lumMod val="75000"/>
                    <a:lumOff val="25000"/>
                  </a:schemeClr>
                </a:solidFill>
              </a:rPr>
              <a:t>B</a:t>
            </a:r>
          </a:p>
        </p:txBody>
      </p:sp>
      <p:sp>
        <p:nvSpPr>
          <p:cNvPr id="6" name="TextBox 5"/>
          <p:cNvSpPr txBox="1"/>
          <p:nvPr/>
        </p:nvSpPr>
        <p:spPr>
          <a:xfrm>
            <a:off x="3930649" y="2964903"/>
            <a:ext cx="650875" cy="769441"/>
          </a:xfrm>
          <a:prstGeom prst="rect">
            <a:avLst/>
          </a:prstGeom>
          <a:noFill/>
        </p:spPr>
        <p:txBody>
          <a:bodyPr wrap="square" rtlCol="0">
            <a:spAutoFit/>
          </a:bodyPr>
          <a:lstStyle/>
          <a:p>
            <a:r>
              <a:rPr lang="en-US" sz="4400" dirty="0">
                <a:solidFill>
                  <a:schemeClr val="accent2">
                    <a:lumMod val="75000"/>
                    <a:lumOff val="25000"/>
                  </a:schemeClr>
                </a:solidFill>
              </a:rPr>
              <a:t>b</a:t>
            </a:r>
          </a:p>
        </p:txBody>
      </p:sp>
      <p:sp>
        <p:nvSpPr>
          <p:cNvPr id="7" name="TextBox 6"/>
          <p:cNvSpPr txBox="1"/>
          <p:nvPr/>
        </p:nvSpPr>
        <p:spPr>
          <a:xfrm>
            <a:off x="663574" y="4149178"/>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B</a:t>
            </a:r>
            <a:endParaRPr lang="en-US" sz="4400" dirty="0">
              <a:solidFill>
                <a:schemeClr val="accent2">
                  <a:lumMod val="75000"/>
                  <a:lumOff val="25000"/>
                </a:schemeClr>
              </a:solidFill>
            </a:endParaRPr>
          </a:p>
        </p:txBody>
      </p:sp>
      <p:sp>
        <p:nvSpPr>
          <p:cNvPr id="8" name="TextBox 7"/>
          <p:cNvSpPr txBox="1"/>
          <p:nvPr/>
        </p:nvSpPr>
        <p:spPr>
          <a:xfrm>
            <a:off x="657224" y="536520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b</a:t>
            </a:r>
            <a:endParaRPr lang="en-US" sz="4400" dirty="0">
              <a:solidFill>
                <a:schemeClr val="accent2">
                  <a:lumMod val="75000"/>
                  <a:lumOff val="25000"/>
                </a:schemeClr>
              </a:solidFill>
            </a:endParaRPr>
          </a:p>
        </p:txBody>
      </p:sp>
      <p:sp>
        <p:nvSpPr>
          <p:cNvPr id="9" name="TextBox 8"/>
          <p:cNvSpPr txBox="1"/>
          <p:nvPr/>
        </p:nvSpPr>
        <p:spPr>
          <a:xfrm>
            <a:off x="5921375" y="2964903"/>
            <a:ext cx="285750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B = black fur</a:t>
            </a:r>
          </a:p>
          <a:p>
            <a:pPr algn="ctr"/>
            <a:r>
              <a:rPr lang="en-US" sz="2800" dirty="0" smtClean="0"/>
              <a:t>b = brown fur</a:t>
            </a:r>
            <a:endParaRPr lang="en-US" sz="2800" dirty="0"/>
          </a:p>
        </p:txBody>
      </p:sp>
      <p:sp>
        <p:nvSpPr>
          <p:cNvPr id="10" name="TextBox 9"/>
          <p:cNvSpPr txBox="1"/>
          <p:nvPr/>
        </p:nvSpPr>
        <p:spPr>
          <a:xfrm>
            <a:off x="5921375" y="4188338"/>
            <a:ext cx="2857500"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What is the probability that the offspring will be brown? Black?</a:t>
            </a:r>
            <a:endParaRPr lang="en-US" sz="2800" dirty="0"/>
          </a:p>
        </p:txBody>
      </p:sp>
    </p:spTree>
    <p:extLst>
      <p:ext uri="{BB962C8B-B14F-4D97-AF65-F5344CB8AC3E}">
        <p14:creationId xmlns="" xmlns:p14="http://schemas.microsoft.com/office/powerpoint/2010/main" val="104475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Probability</a:t>
            </a:r>
            <a:endParaRPr lang="en-US" dirty="0"/>
          </a:p>
        </p:txBody>
      </p:sp>
      <p:sp>
        <p:nvSpPr>
          <p:cNvPr id="3" name="Content Placeholder 2"/>
          <p:cNvSpPr>
            <a:spLocks noGrp="1"/>
          </p:cNvSpPr>
          <p:nvPr>
            <p:ph idx="1"/>
          </p:nvPr>
        </p:nvSpPr>
        <p:spPr>
          <a:xfrm>
            <a:off x="0" y="1194620"/>
            <a:ext cx="8969375" cy="5552256"/>
          </a:xfrm>
        </p:spPr>
        <p:txBody>
          <a:bodyPr>
            <a:normAutofit/>
          </a:bodyPr>
          <a:lstStyle/>
          <a:p>
            <a:r>
              <a:rPr lang="en-US" dirty="0" smtClean="0"/>
              <a:t>When one parent has two dominant alleles and one parent has two recessive alleles, there is a 100% chance that an offspring will have the dominant phenotype.</a:t>
            </a:r>
          </a:p>
          <a:p>
            <a:r>
              <a:rPr lang="en-US" dirty="0" smtClean="0"/>
              <a:t>When both parents have one dominant and one recessive allele, there is a 75% chance that an offspring will have the dominant phenotype.</a:t>
            </a:r>
          </a:p>
          <a:p>
            <a:r>
              <a:rPr lang="en-US" dirty="0" smtClean="0"/>
              <a:t>It’s important to note that probability and Punnett Squares do not guarantee the outcome, but are just an estimate of probability.</a:t>
            </a:r>
          </a:p>
          <a:p>
            <a:endParaRPr lang="en-US" dirty="0"/>
          </a:p>
        </p:txBody>
      </p:sp>
    </p:spTree>
    <p:extLst>
      <p:ext uri="{BB962C8B-B14F-4D97-AF65-F5344CB8AC3E}">
        <p14:creationId xmlns="" xmlns:p14="http://schemas.microsoft.com/office/powerpoint/2010/main" val="417121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349" y="0"/>
            <a:ext cx="8229600" cy="1143000"/>
          </a:xfrm>
        </p:spPr>
        <p:txBody>
          <a:bodyPr/>
          <a:lstStyle/>
          <a:p>
            <a:r>
              <a:rPr lang="en-US" dirty="0" smtClean="0"/>
              <a:t>Gender probability</a:t>
            </a:r>
            <a:endParaRPr lang="en-US" dirty="0"/>
          </a:p>
        </p:txBody>
      </p:sp>
      <p:graphicFrame>
        <p:nvGraphicFramePr>
          <p:cNvPr id="4" name="Content Placeholder 3"/>
          <p:cNvGraphicFramePr>
            <a:graphicFrameLocks/>
          </p:cNvGraphicFramePr>
          <p:nvPr>
            <p:extLst>
              <p:ext uri="{D42A27DB-BD31-4B8C-83A1-F6EECF244321}">
                <p14:modId xmlns="" xmlns:p14="http://schemas.microsoft.com/office/powerpoint/2010/main" val="523321175"/>
              </p:ext>
            </p:extLst>
          </p:nvPr>
        </p:nvGraphicFramePr>
        <p:xfrm>
          <a:off x="1349375" y="3270247"/>
          <a:ext cx="3857626" cy="2571752"/>
        </p:xfrm>
        <a:graphic>
          <a:graphicData uri="http://schemas.openxmlformats.org/drawingml/2006/table">
            <a:tbl>
              <a:tblPr firstRow="1" bandRow="1">
                <a:tableStyleId>{5C22544A-7EE6-4342-B048-85BDC9FD1C3A}</a:tableStyleId>
              </a:tblPr>
              <a:tblGrid>
                <a:gridCol w="1928813"/>
                <a:gridCol w="1928813"/>
              </a:tblGrid>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285876">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5" name="TextBox 4"/>
          <p:cNvSpPr txBox="1"/>
          <p:nvPr/>
        </p:nvSpPr>
        <p:spPr>
          <a:xfrm>
            <a:off x="2016124" y="2409278"/>
            <a:ext cx="650875" cy="769441"/>
          </a:xfrm>
          <a:prstGeom prst="rect">
            <a:avLst/>
          </a:prstGeom>
          <a:noFill/>
        </p:spPr>
        <p:txBody>
          <a:bodyPr wrap="square" rtlCol="0">
            <a:spAutoFit/>
          </a:bodyPr>
          <a:lstStyle/>
          <a:p>
            <a:r>
              <a:rPr lang="en-US" sz="4400" dirty="0">
                <a:solidFill>
                  <a:schemeClr val="accent2">
                    <a:lumMod val="75000"/>
                    <a:lumOff val="25000"/>
                  </a:schemeClr>
                </a:solidFill>
              </a:rPr>
              <a:t>X</a:t>
            </a:r>
          </a:p>
        </p:txBody>
      </p:sp>
      <p:sp>
        <p:nvSpPr>
          <p:cNvPr id="6" name="TextBox 5"/>
          <p:cNvSpPr txBox="1"/>
          <p:nvPr/>
        </p:nvSpPr>
        <p:spPr>
          <a:xfrm>
            <a:off x="3851274" y="2409278"/>
            <a:ext cx="650875" cy="769441"/>
          </a:xfrm>
          <a:prstGeom prst="rect">
            <a:avLst/>
          </a:prstGeom>
          <a:noFill/>
        </p:spPr>
        <p:txBody>
          <a:bodyPr wrap="square" rtlCol="0">
            <a:spAutoFit/>
          </a:bodyPr>
          <a:lstStyle/>
          <a:p>
            <a:r>
              <a:rPr lang="en-US" sz="4400" dirty="0">
                <a:solidFill>
                  <a:schemeClr val="accent2">
                    <a:lumMod val="75000"/>
                    <a:lumOff val="25000"/>
                  </a:schemeClr>
                </a:solidFill>
              </a:rPr>
              <a:t>X</a:t>
            </a:r>
          </a:p>
        </p:txBody>
      </p:sp>
      <p:sp>
        <p:nvSpPr>
          <p:cNvPr id="7" name="TextBox 6"/>
          <p:cNvSpPr txBox="1"/>
          <p:nvPr/>
        </p:nvSpPr>
        <p:spPr>
          <a:xfrm>
            <a:off x="584199" y="3593553"/>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X</a:t>
            </a:r>
            <a:endParaRPr lang="en-US" sz="4400" dirty="0">
              <a:solidFill>
                <a:schemeClr val="accent2">
                  <a:lumMod val="75000"/>
                  <a:lumOff val="25000"/>
                </a:schemeClr>
              </a:solidFill>
            </a:endParaRPr>
          </a:p>
        </p:txBody>
      </p:sp>
      <p:sp>
        <p:nvSpPr>
          <p:cNvPr id="8" name="TextBox 7"/>
          <p:cNvSpPr txBox="1"/>
          <p:nvPr/>
        </p:nvSpPr>
        <p:spPr>
          <a:xfrm>
            <a:off x="577849" y="4809578"/>
            <a:ext cx="650875" cy="769441"/>
          </a:xfrm>
          <a:prstGeom prst="rect">
            <a:avLst/>
          </a:prstGeom>
          <a:noFill/>
        </p:spPr>
        <p:txBody>
          <a:bodyPr wrap="square" rtlCol="0">
            <a:spAutoFit/>
          </a:bodyPr>
          <a:lstStyle/>
          <a:p>
            <a:r>
              <a:rPr lang="en-US" sz="4400" dirty="0" smtClean="0">
                <a:solidFill>
                  <a:schemeClr val="accent2">
                    <a:lumMod val="75000"/>
                    <a:lumOff val="25000"/>
                  </a:schemeClr>
                </a:solidFill>
              </a:rPr>
              <a:t>Y</a:t>
            </a:r>
            <a:endParaRPr lang="en-US" sz="4400" dirty="0">
              <a:solidFill>
                <a:schemeClr val="accent2">
                  <a:lumMod val="75000"/>
                  <a:lumOff val="25000"/>
                </a:schemeClr>
              </a:solidFill>
            </a:endParaRPr>
          </a:p>
        </p:txBody>
      </p:sp>
      <p:sp>
        <p:nvSpPr>
          <p:cNvPr id="9" name="TextBox 8"/>
          <p:cNvSpPr txBox="1"/>
          <p:nvPr/>
        </p:nvSpPr>
        <p:spPr>
          <a:xfrm>
            <a:off x="5921375" y="2964903"/>
            <a:ext cx="285750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B = black fur</a:t>
            </a:r>
          </a:p>
          <a:p>
            <a:pPr algn="ctr"/>
            <a:r>
              <a:rPr lang="en-US" sz="2800" dirty="0" smtClean="0"/>
              <a:t>B = brown fur</a:t>
            </a:r>
            <a:endParaRPr lang="en-US" sz="2800" dirty="0"/>
          </a:p>
        </p:txBody>
      </p:sp>
      <p:sp>
        <p:nvSpPr>
          <p:cNvPr id="10" name="TextBox 9"/>
          <p:cNvSpPr txBox="1"/>
          <p:nvPr/>
        </p:nvSpPr>
        <p:spPr>
          <a:xfrm>
            <a:off x="5921375" y="4188338"/>
            <a:ext cx="2857500"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What is the probability that the offspring will be male? Female?</a:t>
            </a:r>
            <a:endParaRPr lang="en-US" sz="2800" dirty="0"/>
          </a:p>
        </p:txBody>
      </p:sp>
    </p:spTree>
    <p:extLst>
      <p:ext uri="{BB962C8B-B14F-4D97-AF65-F5344CB8AC3E}">
        <p14:creationId xmlns="" xmlns:p14="http://schemas.microsoft.com/office/powerpoint/2010/main" val="1749387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Parents and offspring are similar.</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sz="3000" dirty="0" smtClean="0"/>
              <a:t>We all have our own unique combination of characteristics. These are called traits. There are two types of traits:</a:t>
            </a:r>
          </a:p>
          <a:p>
            <a:pPr lvl="1"/>
            <a:r>
              <a:rPr lang="en-US" sz="3000" dirty="0" smtClean="0"/>
              <a:t>Inherited traits resemble those your birth parents have, like hair color, eye color, blood type.</a:t>
            </a:r>
          </a:p>
          <a:p>
            <a:pPr lvl="1"/>
            <a:r>
              <a:rPr lang="en-US" sz="3000" dirty="0" smtClean="0"/>
              <a:t>Acquired traits are developed during your life, like learned behaviors and skills (ability to read and write, the ability to ride a bike), and results of interactions with the environment</a:t>
            </a:r>
          </a:p>
          <a:p>
            <a:pPr lvl="2"/>
            <a:r>
              <a:rPr lang="en-US" sz="3000" dirty="0" smtClean="0"/>
              <a:t>Skin color is both inherited and environmental (acquired).</a:t>
            </a:r>
            <a:endParaRPr lang="en-US" sz="3000" dirty="0"/>
          </a:p>
        </p:txBody>
      </p:sp>
    </p:spTree>
    <p:extLst>
      <p:ext uri="{BB962C8B-B14F-4D97-AF65-F5344CB8AC3E}">
        <p14:creationId xmlns="" xmlns:p14="http://schemas.microsoft.com/office/powerpoint/2010/main" val="78804056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Genes are on chromosome pairs.</a:t>
            </a:r>
            <a:endParaRPr lang="en-US" dirty="0"/>
          </a:p>
        </p:txBody>
      </p:sp>
      <p:sp>
        <p:nvSpPr>
          <p:cNvPr id="3" name="Content Placeholder 2"/>
          <p:cNvSpPr>
            <a:spLocks noGrp="1"/>
          </p:cNvSpPr>
          <p:nvPr>
            <p:ph idx="1"/>
          </p:nvPr>
        </p:nvSpPr>
        <p:spPr>
          <a:xfrm>
            <a:off x="0" y="1143000"/>
            <a:ext cx="9144000" cy="5523271"/>
          </a:xfrm>
        </p:spPr>
        <p:txBody>
          <a:bodyPr>
            <a:noAutofit/>
          </a:bodyPr>
          <a:lstStyle/>
          <a:p>
            <a:r>
              <a:rPr lang="en-US" sz="3000" dirty="0" smtClean="0"/>
              <a:t>Sexual reproduction- a cell containing genetic material from the mother and a cell containing genetic material from the father combine into a completely new cell, which becomes the offspring. </a:t>
            </a:r>
          </a:p>
          <a:p>
            <a:r>
              <a:rPr lang="en-US" sz="3000" dirty="0"/>
              <a:t>Heredity is the passing of genes from parents to offspring</a:t>
            </a:r>
            <a:r>
              <a:rPr lang="en-US" sz="3000" dirty="0" smtClean="0"/>
              <a:t>.</a:t>
            </a:r>
          </a:p>
          <a:p>
            <a:r>
              <a:rPr lang="en-US" sz="3000" dirty="0" smtClean="0"/>
              <a:t>A gene is a unit of heredity that occupies a specific location on a chromosome and codes for a particular product. </a:t>
            </a:r>
          </a:p>
          <a:p>
            <a:r>
              <a:rPr lang="en-US" sz="3000" dirty="0" smtClean="0"/>
              <a:t>Genes are inherited from parents, NOT traits. Most traits are affected by many genes, not just one.</a:t>
            </a:r>
          </a:p>
          <a:p>
            <a:endParaRPr lang="en-US" sz="3000" dirty="0"/>
          </a:p>
        </p:txBody>
      </p:sp>
    </p:spTree>
    <p:extLst>
      <p:ext uri="{BB962C8B-B14F-4D97-AF65-F5344CB8AC3E}">
        <p14:creationId xmlns="" xmlns:p14="http://schemas.microsoft.com/office/powerpoint/2010/main" val="333750983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341" y="0"/>
            <a:ext cx="6508377" cy="1143000"/>
          </a:xfrm>
        </p:spPr>
        <p:txBody>
          <a:bodyPr>
            <a:normAutofit/>
          </a:bodyPr>
          <a:lstStyle/>
          <a:p>
            <a:r>
              <a:rPr lang="en-US" dirty="0" smtClean="0"/>
              <a:t>Chromosomes and Alleles</a:t>
            </a:r>
            <a:endParaRPr lang="en-US" dirty="0"/>
          </a:p>
        </p:txBody>
      </p:sp>
      <p:sp>
        <p:nvSpPr>
          <p:cNvPr id="3" name="Content Placeholder 2"/>
          <p:cNvSpPr>
            <a:spLocks noGrp="1"/>
          </p:cNvSpPr>
          <p:nvPr>
            <p:ph idx="1"/>
          </p:nvPr>
        </p:nvSpPr>
        <p:spPr>
          <a:xfrm>
            <a:off x="0" y="1135619"/>
            <a:ext cx="9144000" cy="5692878"/>
          </a:xfrm>
        </p:spPr>
        <p:txBody>
          <a:bodyPr>
            <a:noAutofit/>
          </a:bodyPr>
          <a:lstStyle/>
          <a:p>
            <a:r>
              <a:rPr lang="en-US" sz="3000" dirty="0" smtClean="0"/>
              <a:t>Remember chromosomes are in pairs. (Humans have 23 pairs.)</a:t>
            </a:r>
          </a:p>
          <a:p>
            <a:r>
              <a:rPr lang="en-US" sz="3000" dirty="0" smtClean="0"/>
              <a:t>Two chromosomes in a pair are called homologs. They resemble each other, have the same size and shape, and carry genetic material for particular traits. (They are called a homologous pair)</a:t>
            </a:r>
          </a:p>
          <a:p>
            <a:r>
              <a:rPr lang="en-US" sz="3000" dirty="0" smtClean="0"/>
              <a:t>There are sites on each homolog where particular genes are located. Both homologs may have the same gene, but the genes may not be identical. They may be variations. These variations of the same gene are called alleles.</a:t>
            </a:r>
          </a:p>
          <a:p>
            <a:endParaRPr lang="en-US" sz="3000" dirty="0" smtClean="0"/>
          </a:p>
        </p:txBody>
      </p:sp>
    </p:spTree>
    <p:extLst>
      <p:ext uri="{BB962C8B-B14F-4D97-AF65-F5344CB8AC3E}">
        <p14:creationId xmlns="" xmlns:p14="http://schemas.microsoft.com/office/powerpoint/2010/main" val="71425176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Sex Chromosomes</a:t>
            </a:r>
            <a:endParaRPr lang="en-US" dirty="0"/>
          </a:p>
        </p:txBody>
      </p:sp>
      <p:sp>
        <p:nvSpPr>
          <p:cNvPr id="3" name="Content Placeholder 2"/>
          <p:cNvSpPr>
            <a:spLocks noGrp="1"/>
          </p:cNvSpPr>
          <p:nvPr>
            <p:ph idx="1"/>
          </p:nvPr>
        </p:nvSpPr>
        <p:spPr>
          <a:xfrm>
            <a:off x="0" y="1143000"/>
            <a:ext cx="9144000" cy="5715000"/>
          </a:xfrm>
        </p:spPr>
        <p:txBody>
          <a:bodyPr>
            <a:normAutofit/>
          </a:bodyPr>
          <a:lstStyle/>
          <a:p>
            <a:pPr marL="228600" lvl="1">
              <a:spcBef>
                <a:spcPts val="1800"/>
              </a:spcBef>
              <a:buClr>
                <a:schemeClr val="accent1"/>
              </a:buClr>
            </a:pPr>
            <a:r>
              <a:rPr lang="en-US" sz="3000" dirty="0"/>
              <a:t>Scientists refer to chromosomes by their number, 1 through 22. The 23</a:t>
            </a:r>
            <a:r>
              <a:rPr lang="en-US" sz="3000" baseline="30000" dirty="0"/>
              <a:t>rd</a:t>
            </a:r>
            <a:r>
              <a:rPr lang="en-US" sz="3000" dirty="0"/>
              <a:t> pair are the sex chromosomes</a:t>
            </a:r>
            <a:r>
              <a:rPr lang="en-US" sz="3000" dirty="0" smtClean="0"/>
              <a:t>.</a:t>
            </a:r>
          </a:p>
          <a:p>
            <a:r>
              <a:rPr lang="en-US" sz="3000" dirty="0" smtClean="0"/>
              <a:t>In humans, the sex chromosomes are called the X chromosome and the Y chromosome. </a:t>
            </a:r>
          </a:p>
          <a:p>
            <a:r>
              <a:rPr lang="en-US" sz="3000" dirty="0" smtClean="0"/>
              <a:t>A human female has two X chromosomes. (XX)</a:t>
            </a:r>
          </a:p>
          <a:p>
            <a:r>
              <a:rPr lang="en-US" sz="3000" dirty="0" smtClean="0"/>
              <a:t>A human male has one X chromosome and one Y chromosome. (XY)</a:t>
            </a:r>
          </a:p>
          <a:p>
            <a:r>
              <a:rPr lang="en-US" sz="3000" dirty="0" smtClean="0"/>
              <a:t>These chromosomes determine the sex of the offspring, as well as contain important genes like the other numbered 1-22 chromosomes.</a:t>
            </a:r>
          </a:p>
          <a:p>
            <a:endParaRPr lang="en-US" sz="3000" dirty="0"/>
          </a:p>
        </p:txBody>
      </p:sp>
    </p:spTree>
    <p:extLst>
      <p:ext uri="{BB962C8B-B14F-4D97-AF65-F5344CB8AC3E}">
        <p14:creationId xmlns="" xmlns:p14="http://schemas.microsoft.com/office/powerpoint/2010/main" val="387419740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147" y="0"/>
            <a:ext cx="6508377" cy="1143000"/>
          </a:xfrm>
        </p:spPr>
        <p:txBody>
          <a:bodyPr>
            <a:normAutofit fontScale="90000"/>
          </a:bodyPr>
          <a:lstStyle/>
          <a:p>
            <a:r>
              <a:rPr lang="en-US" dirty="0" smtClean="0"/>
              <a:t>Gregor Mendel’s discoveries</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sz="3000" dirty="0" smtClean="0"/>
              <a:t>Gregor Mendel was an Austrian monk in the 1800’s. </a:t>
            </a:r>
          </a:p>
          <a:p>
            <a:r>
              <a:rPr lang="en-US" sz="3000" dirty="0" smtClean="0"/>
              <a:t>He worked with traits in pea plants, studying each trait separately.</a:t>
            </a:r>
          </a:p>
          <a:p>
            <a:r>
              <a:rPr lang="en-US" sz="3000" dirty="0" smtClean="0"/>
              <a:t>Mendel took a true-bred regular height plant and a true-bred short/ dwarf plant. He crossed plants with specific traits and found that offspring get factors for each trait from both parents.</a:t>
            </a:r>
          </a:p>
          <a:p>
            <a:pPr lvl="1"/>
            <a:r>
              <a:rPr lang="en-US" sz="3000" dirty="0" smtClean="0"/>
              <a:t>He realized each plant must have two “factors” for each possible trait: one from each parent. Some traits could be masked. These “factors” are what we not call genes and alleles.</a:t>
            </a:r>
            <a:endParaRPr lang="en-US" sz="3000" dirty="0"/>
          </a:p>
        </p:txBody>
      </p:sp>
    </p:spTree>
    <p:extLst>
      <p:ext uri="{BB962C8B-B14F-4D97-AF65-F5344CB8AC3E}">
        <p14:creationId xmlns="" xmlns:p14="http://schemas.microsoft.com/office/powerpoint/2010/main" val="1205928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Alleles interact to produce traits.</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sz="3000" dirty="0" smtClean="0"/>
              <a:t>Phenotype – describes the actual characteristics that can be observed. (What you can see in the mirror.)</a:t>
            </a:r>
          </a:p>
          <a:p>
            <a:pPr lvl="1"/>
            <a:r>
              <a:rPr lang="en-US" sz="3000" dirty="0" smtClean="0"/>
              <a:t>Height, eye color, size of your feet</a:t>
            </a:r>
          </a:p>
          <a:p>
            <a:r>
              <a:rPr lang="en-US" sz="3000" dirty="0" smtClean="0"/>
              <a:t>Genotype – the genes an organism has. Your genotype isn’t always obvious by looking at your phenotype. You could have one or two alleles for that phenotype. Sometimes your genes contain information that is not expressed in your phenotype.</a:t>
            </a:r>
          </a:p>
          <a:p>
            <a:pPr lvl="1"/>
            <a:r>
              <a:rPr lang="en-US" sz="3000" dirty="0" smtClean="0"/>
              <a:t>Ex: Your phenotype is brown eyes, but your genotype may have one allele that is brown eyes, and one allele that is blue eyes but is not expressed. </a:t>
            </a:r>
          </a:p>
        </p:txBody>
      </p:sp>
    </p:spTree>
    <p:extLst>
      <p:ext uri="{BB962C8B-B14F-4D97-AF65-F5344CB8AC3E}">
        <p14:creationId xmlns="" xmlns:p14="http://schemas.microsoft.com/office/powerpoint/2010/main" val="405719667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Dominant and Recessive Alleles</a:t>
            </a:r>
            <a:endParaRPr lang="en-US" dirty="0"/>
          </a:p>
        </p:txBody>
      </p:sp>
      <p:sp>
        <p:nvSpPr>
          <p:cNvPr id="3" name="Content Placeholder 2"/>
          <p:cNvSpPr>
            <a:spLocks noGrp="1"/>
          </p:cNvSpPr>
          <p:nvPr>
            <p:ph idx="1"/>
          </p:nvPr>
        </p:nvSpPr>
        <p:spPr>
          <a:xfrm>
            <a:off x="0" y="1069260"/>
            <a:ext cx="9144000" cy="5715000"/>
          </a:xfrm>
        </p:spPr>
        <p:txBody>
          <a:bodyPr>
            <a:noAutofit/>
          </a:bodyPr>
          <a:lstStyle/>
          <a:p>
            <a:r>
              <a:rPr lang="en-US" sz="3000" dirty="0" smtClean="0"/>
              <a:t>A dominant allele is an allele that is expressed in the phenotype even if only one copy is present in the genotype. 	</a:t>
            </a:r>
          </a:p>
          <a:p>
            <a:pPr lvl="1"/>
            <a:r>
              <a:rPr lang="en-US" sz="3000" dirty="0" smtClean="0"/>
              <a:t>Ex: Brown eyes are dominant because even if there was only one copy, the offspring’s eye color would still be brown.</a:t>
            </a:r>
          </a:p>
          <a:p>
            <a:r>
              <a:rPr lang="en-US" sz="3000" dirty="0" smtClean="0"/>
              <a:t>A recessive allele is an allele that is expressed in the phenotype only if the two copies of it are present in the genotype.</a:t>
            </a:r>
          </a:p>
          <a:p>
            <a:pPr lvl="1"/>
            <a:r>
              <a:rPr lang="en-US" sz="3000" dirty="0" smtClean="0"/>
              <a:t>Ex: Brown eyes are dominant, so there would have to be blue eyes present on both copies for the offspring to have blue eyes.</a:t>
            </a:r>
          </a:p>
          <a:p>
            <a:r>
              <a:rPr lang="en-US" sz="3000" dirty="0" smtClean="0"/>
              <a:t>If there is only one recessive allele, the dominant phenotype will appear.</a:t>
            </a:r>
            <a:endParaRPr lang="en-US" sz="3000" dirty="0"/>
          </a:p>
        </p:txBody>
      </p:sp>
    </p:spTree>
    <p:extLst>
      <p:ext uri="{BB962C8B-B14F-4D97-AF65-F5344CB8AC3E}">
        <p14:creationId xmlns="" xmlns:p14="http://schemas.microsoft.com/office/powerpoint/2010/main" val="372801876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22"/>
            <a:ext cx="8229600" cy="1143000"/>
          </a:xfrm>
        </p:spPr>
        <p:txBody>
          <a:bodyPr>
            <a:normAutofit fontScale="90000"/>
          </a:bodyPr>
          <a:lstStyle/>
          <a:p>
            <a:r>
              <a:rPr lang="en-US" dirty="0" smtClean="0"/>
              <a:t>Patterns of heredity can be predicted.</a:t>
            </a:r>
            <a:endParaRPr lang="en-US" dirty="0"/>
          </a:p>
        </p:txBody>
      </p:sp>
      <p:sp>
        <p:nvSpPr>
          <p:cNvPr id="3" name="Content Placeholder 2"/>
          <p:cNvSpPr>
            <a:spLocks noGrp="1"/>
          </p:cNvSpPr>
          <p:nvPr>
            <p:ph idx="1"/>
          </p:nvPr>
        </p:nvSpPr>
        <p:spPr>
          <a:xfrm>
            <a:off x="0" y="1166921"/>
            <a:ext cx="9144000" cy="5499349"/>
          </a:xfrm>
        </p:spPr>
        <p:txBody>
          <a:bodyPr>
            <a:normAutofit/>
          </a:bodyPr>
          <a:lstStyle/>
          <a:p>
            <a:r>
              <a:rPr lang="en-US" sz="3000" dirty="0" smtClean="0"/>
              <a:t>Mendel noticed traits are inherited in patterns. A tool for understanding the patterns of heredity is called a Punnett Square. </a:t>
            </a:r>
          </a:p>
          <a:p>
            <a:r>
              <a:rPr lang="en-US" sz="3000" dirty="0" smtClean="0"/>
              <a:t>Each parent has two alleles for a specific gene. A Punnett Square shoes how the parents’ alleles may be passed on to potential offspring.</a:t>
            </a:r>
          </a:p>
          <a:p>
            <a:r>
              <a:rPr lang="en-US" sz="3000" dirty="0" smtClean="0"/>
              <a:t>Dominant alleles are expressed in a capital letter. Ex: “D”</a:t>
            </a:r>
          </a:p>
          <a:p>
            <a:r>
              <a:rPr lang="en-US" sz="3000" dirty="0" smtClean="0"/>
              <a:t>Recessive alleles are expressed in a lower-case letter. Ex: “d”</a:t>
            </a:r>
          </a:p>
          <a:p>
            <a:r>
              <a:rPr lang="en-US" sz="3000" dirty="0" smtClean="0"/>
              <a:t>Example problem: DD x </a:t>
            </a:r>
            <a:r>
              <a:rPr lang="en-US" sz="3000" dirty="0" err="1" smtClean="0"/>
              <a:t>dd</a:t>
            </a:r>
            <a:endParaRPr lang="en-US" sz="3000" dirty="0" smtClean="0"/>
          </a:p>
          <a:p>
            <a:pPr marL="0" indent="0">
              <a:buNone/>
            </a:pPr>
            <a:endParaRPr lang="en-US" sz="3000" dirty="0"/>
          </a:p>
        </p:txBody>
      </p:sp>
    </p:spTree>
    <p:extLst>
      <p:ext uri="{BB962C8B-B14F-4D97-AF65-F5344CB8AC3E}">
        <p14:creationId xmlns="" xmlns:p14="http://schemas.microsoft.com/office/powerpoint/2010/main" val="13926330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TotalTime>
  <Words>1149</Words>
  <Application>Microsoft Office PowerPoint</Application>
  <PresentationFormat>On-screen Show (4:3)</PresentationFormat>
  <Paragraphs>98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Living Things Inherit Traits in Patterns</vt:lpstr>
      <vt:lpstr>Parents and offspring are similar.</vt:lpstr>
      <vt:lpstr>Genes are on chromosome pairs.</vt:lpstr>
      <vt:lpstr>Chromosomes and Alleles</vt:lpstr>
      <vt:lpstr>Sex Chromosomes</vt:lpstr>
      <vt:lpstr>Gregor Mendel’s discoveries</vt:lpstr>
      <vt:lpstr>Alleles interact to produce traits.</vt:lpstr>
      <vt:lpstr>Dominant and Recessive Alleles</vt:lpstr>
      <vt:lpstr>Patterns of heredity can be predicted.</vt:lpstr>
      <vt:lpstr>Punnett Squares</vt:lpstr>
      <vt:lpstr>Ratios and percentages can express the probability of outcomes.</vt:lpstr>
      <vt:lpstr>Ratio</vt:lpstr>
      <vt:lpstr>Probability</vt:lpstr>
      <vt:lpstr>Guinea pigs and fur color…</vt:lpstr>
      <vt:lpstr>Probability</vt:lpstr>
      <vt:lpstr>Gender probability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Things Inherit Traits in Patterns.</dc:title>
  <dc:creator>Stephanie Coggins</dc:creator>
  <cp:lastModifiedBy>stephaniem.coggins</cp:lastModifiedBy>
  <cp:revision>23</cp:revision>
  <dcterms:created xsi:type="dcterms:W3CDTF">2012-01-19T02:37:30Z</dcterms:created>
  <dcterms:modified xsi:type="dcterms:W3CDTF">2015-03-06T21:57:24Z</dcterms:modified>
</cp:coreProperties>
</file>