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72" r:id="rId7"/>
    <p:sldId id="260" r:id="rId8"/>
    <p:sldId id="261" r:id="rId9"/>
    <p:sldId id="262" r:id="rId10"/>
    <p:sldId id="281" r:id="rId11"/>
    <p:sldId id="276" r:id="rId12"/>
    <p:sldId id="269" r:id="rId13"/>
    <p:sldId id="282" r:id="rId14"/>
    <p:sldId id="278" r:id="rId15"/>
    <p:sldId id="268" r:id="rId16"/>
    <p:sldId id="279" r:id="rId17"/>
    <p:sldId id="271" r:id="rId18"/>
    <p:sldId id="263" r:id="rId19"/>
    <p:sldId id="273" r:id="rId20"/>
    <p:sldId id="280" r:id="rId21"/>
    <p:sldId id="264" r:id="rId22"/>
    <p:sldId id="26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E101-BBB2-4780-8FC7-916CACD8DBAF}" type="datetimeFigureOut">
              <a:rPr lang="en-US" smtClean="0"/>
              <a:pPr/>
              <a:t>12/18/2014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2F65-EFFF-4760-A7F8-FCF1056E5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152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E101-BBB2-4780-8FC7-916CACD8DBAF}" type="datetimeFigureOut">
              <a:rPr lang="en-US" smtClean="0"/>
              <a:pPr/>
              <a:t>12/18/2014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2F65-EFFF-4760-A7F8-FCF1056E5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95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E101-BBB2-4780-8FC7-916CACD8DBAF}" type="datetimeFigureOut">
              <a:rPr lang="en-US" smtClean="0"/>
              <a:pPr/>
              <a:t>12/18/2014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2F65-EFFF-4760-A7F8-FCF1056E5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835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E101-BBB2-4780-8FC7-916CACD8DBAF}" type="datetimeFigureOut">
              <a:rPr lang="en-US" smtClean="0"/>
              <a:pPr/>
              <a:t>12/18/2014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2F65-EFFF-4760-A7F8-FCF1056E5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62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E101-BBB2-4780-8FC7-916CACD8DBAF}" type="datetimeFigureOut">
              <a:rPr lang="en-US" smtClean="0"/>
              <a:pPr/>
              <a:t>12/18/2014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2F65-EFFF-4760-A7F8-FCF1056E5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8636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E101-BBB2-4780-8FC7-916CACD8DBAF}" type="datetimeFigureOut">
              <a:rPr lang="en-US" smtClean="0"/>
              <a:pPr/>
              <a:t>12/18/2014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2F65-EFFF-4760-A7F8-FCF1056E5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0472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E101-BBB2-4780-8FC7-916CACD8DBAF}" type="datetimeFigureOut">
              <a:rPr lang="en-US" smtClean="0"/>
              <a:pPr/>
              <a:t>12/18/2014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2F65-EFFF-4760-A7F8-FCF1056E5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7691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E101-BBB2-4780-8FC7-916CACD8DBAF}" type="datetimeFigureOut">
              <a:rPr lang="en-US" smtClean="0"/>
              <a:pPr/>
              <a:t>12/18/2014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2F65-EFFF-4760-A7F8-FCF1056E5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097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E101-BBB2-4780-8FC7-916CACD8DBAF}" type="datetimeFigureOut">
              <a:rPr lang="en-US" smtClean="0"/>
              <a:pPr/>
              <a:t>12/18/2014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2F65-EFFF-4760-A7F8-FCF1056E5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6748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E101-BBB2-4780-8FC7-916CACD8DBAF}" type="datetimeFigureOut">
              <a:rPr lang="en-US" smtClean="0"/>
              <a:pPr/>
              <a:t>12/18/2014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2F65-EFFF-4760-A7F8-FCF1056E5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59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E101-BBB2-4780-8FC7-916CACD8DBAF}" type="datetimeFigureOut">
              <a:rPr lang="en-US" smtClean="0"/>
              <a:pPr/>
              <a:t>12/18/2014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2F65-EFFF-4760-A7F8-FCF1056E5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983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CE101-BBB2-4780-8FC7-916CACD8DBAF}" type="datetimeFigureOut">
              <a:rPr lang="en-US" smtClean="0"/>
              <a:pPr/>
              <a:t>12/18/2014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92F65-EFFF-4760-A7F8-FCF1056E5A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589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m.youtube.com/watch?v=Tr9vMb44TZc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66850"/>
          </a:xfrm>
        </p:spPr>
        <p:txBody>
          <a:bodyPr>
            <a:normAutofit fontScale="90000"/>
          </a:bodyPr>
          <a:lstStyle/>
          <a:p>
            <a:r>
              <a:rPr lang="en-US" sz="6200" dirty="0" smtClean="0"/>
              <a:t>Air Masses</a:t>
            </a:r>
            <a:r>
              <a:rPr lang="en-US" sz="6200" smtClean="0"/>
              <a:t/>
            </a:r>
            <a:br>
              <a:rPr lang="en-US" sz="6200" smtClean="0"/>
            </a:b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3401" y="1801957"/>
            <a:ext cx="7648599" cy="4979843"/>
          </a:xfrm>
          <a:prstGeom prst="rect">
            <a:avLst/>
          </a:prstGeom>
          <a:noFill/>
          <a:ln w="38100" cmpd="sng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81757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Fronts</a:t>
            </a:r>
            <a:endParaRPr lang="en-US" dirty="0"/>
          </a:p>
        </p:txBody>
      </p:sp>
      <p:pic>
        <p:nvPicPr>
          <p:cNvPr id="4" name="Picture 9" descr="cold fro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781996"/>
            <a:ext cx="8229600" cy="4162370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Cold Fronts</a:t>
            </a:r>
            <a:endParaRPr lang="en-US" sz="5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4038600" cy="2498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4191000" cy="24835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4876800"/>
            <a:ext cx="9144000" cy="197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sz="3400" dirty="0">
                <a:latin typeface="+mj-lt"/>
                <a:ea typeface="ＭＳ Ｐゴシック" charset="0"/>
              </a:rPr>
              <a:t> In U.S., cold fronts usually move from northwest to southeast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sz="3400" dirty="0">
                <a:latin typeface="+mj-lt"/>
                <a:ea typeface="ＭＳ Ｐゴシック" charset="0"/>
              </a:rPr>
              <a:t> Air gets drier after a cold front moves through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82" y="-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Warm Fronts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2209800"/>
          </a:xfrm>
        </p:spPr>
        <p:txBody>
          <a:bodyPr>
            <a:noAutofit/>
          </a:bodyPr>
          <a:lstStyle/>
          <a:p>
            <a:r>
              <a:rPr lang="en-US" sz="2700" dirty="0"/>
              <a:t>W</a:t>
            </a:r>
            <a:r>
              <a:rPr lang="en-US" sz="2700" dirty="0" smtClean="0"/>
              <a:t>hen a warm air mass slowly moves up and over a mass of dense, cold air.  </a:t>
            </a:r>
          </a:p>
          <a:p>
            <a:r>
              <a:rPr lang="en-US" sz="2700" dirty="0" smtClean="0"/>
              <a:t>Moisture in the warm air condenses producing cloud-covered skies: first, high cirrus clouds, then high stratus clouds, and last, lower stratus clouds.  Often bringing hours of steady rain or snow, leaving warmer air behind.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14400" y="3276600"/>
            <a:ext cx="7303246" cy="35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3020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Fronts</a:t>
            </a:r>
            <a:endParaRPr lang="en-US" dirty="0"/>
          </a:p>
        </p:txBody>
      </p:sp>
      <p:pic>
        <p:nvPicPr>
          <p:cNvPr id="4" name="Picture 5" descr="warm fro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781996"/>
            <a:ext cx="8229600" cy="4162370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1782" y="76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Warm Fronts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4495800"/>
            <a:ext cx="9067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sz="3200" dirty="0">
                <a:latin typeface="+mj-lt"/>
                <a:ea typeface="ＭＳ Ｐゴシック" charset="0"/>
              </a:rPr>
              <a:t> In U.S., warm fronts usually move from southwest to northeast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sz="3200" dirty="0">
                <a:latin typeface="+mj-lt"/>
                <a:ea typeface="ＭＳ Ｐゴシック" charset="0"/>
              </a:rPr>
              <a:t> Air gets more humid after a warm front moves through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4009292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264"/>
            <a:ext cx="4038600" cy="2410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Stationary Fronts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3810000" cy="5943600"/>
          </a:xfrm>
        </p:spPr>
        <p:txBody>
          <a:bodyPr>
            <a:noAutofit/>
          </a:bodyPr>
          <a:lstStyle/>
          <a:p>
            <a:r>
              <a:rPr lang="en-US" sz="2500" dirty="0"/>
              <a:t>W</a:t>
            </a:r>
            <a:r>
              <a:rPr lang="en-US" sz="2500" dirty="0" smtClean="0"/>
              <a:t>hen air masses first meet or when a front stops moving.  </a:t>
            </a:r>
          </a:p>
          <a:p>
            <a:r>
              <a:rPr lang="en-US" sz="2500" dirty="0" smtClean="0"/>
              <a:t>The air in each air mass can still move along the side or over the front.  </a:t>
            </a:r>
          </a:p>
          <a:p>
            <a:r>
              <a:rPr lang="en-US" sz="2500" dirty="0" smtClean="0"/>
              <a:t>This can produce cloud covered skies. </a:t>
            </a:r>
          </a:p>
          <a:p>
            <a:r>
              <a:rPr lang="en-US" sz="2500" dirty="0" smtClean="0"/>
              <a:t>When the stationary front starts to move, it can become a warm or cold front depending upon which air mass advances or pushes the other.</a:t>
            </a:r>
            <a:endParaRPr lang="en-US" sz="25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57601" y="835064"/>
            <a:ext cx="5486400" cy="602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303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Stationary Fronts</a:t>
            </a:r>
            <a:endParaRPr lang="en-US" dirty="0"/>
          </a:p>
        </p:txBody>
      </p:sp>
      <p:pic>
        <p:nvPicPr>
          <p:cNvPr id="4" name="Picture 7" descr="stationary_front_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199"/>
            <a:ext cx="4800600" cy="3471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38400"/>
            <a:ext cx="3581400" cy="1687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24400"/>
            <a:ext cx="9144000" cy="1935163"/>
          </a:xfrm>
        </p:spPr>
        <p:txBody>
          <a:bodyPr>
            <a:noAutofit/>
          </a:bodyPr>
          <a:lstStyle/>
          <a:p>
            <a:r>
              <a:rPr lang="en-US" dirty="0" smtClean="0"/>
              <a:t>H stands for a high pressure area.  It is the highest pressure area in a region.</a:t>
            </a:r>
          </a:p>
          <a:p>
            <a:r>
              <a:rPr lang="en-US" dirty="0" smtClean="0"/>
              <a:t>L stands for a low pressure area.  It is the lowest pressure area in a region.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391400" cy="466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1532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Pressure Systems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 smtClean="0"/>
              <a:t>Pressure differences can cause air to move in ways that make a high or low pressure area the center of a whole system of weather.</a:t>
            </a:r>
          </a:p>
          <a:p>
            <a:pPr marL="0" indent="0">
              <a:buNone/>
            </a:pPr>
            <a:endParaRPr lang="en-US" sz="3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2307342" y="761746"/>
            <a:ext cx="4245603" cy="790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2813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77077" y="0"/>
            <a:ext cx="65431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71600"/>
            <a:ext cx="2971800" cy="3505200"/>
          </a:xfrm>
          <a:solidFill>
            <a:srgbClr val="FFFF00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How high and low pressure make air move.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77564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600" dirty="0" smtClean="0"/>
              <a:t>Weather changes as air masses move.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Autofit/>
          </a:bodyPr>
          <a:lstStyle/>
          <a:p>
            <a:r>
              <a:rPr lang="en-US" sz="3000" dirty="0" smtClean="0"/>
              <a:t>Air mass- large volume of air where temperature and humidity are the same at different altitudes.</a:t>
            </a:r>
          </a:p>
          <a:p>
            <a:pPr lvl="1"/>
            <a:r>
              <a:rPr lang="en-US" sz="3000" dirty="0" smtClean="0"/>
              <a:t>Air masses can cover thousands of square miles</a:t>
            </a:r>
          </a:p>
          <a:p>
            <a:r>
              <a:rPr lang="en-US" sz="3000" dirty="0" smtClean="0"/>
              <a:t>Air masses form when air sits over a region of Earth for many days.</a:t>
            </a:r>
          </a:p>
          <a:p>
            <a:pPr lvl="1"/>
            <a:r>
              <a:rPr lang="en-US" sz="3000" dirty="0" smtClean="0"/>
              <a:t>The sitting air takes on the characteristics of the land or water below it. This means:</a:t>
            </a:r>
          </a:p>
          <a:p>
            <a:pPr lvl="2"/>
            <a:r>
              <a:rPr lang="en-US" sz="3000" dirty="0" smtClean="0"/>
              <a:t>When the Earth’s surface gets cold, the air does too.</a:t>
            </a:r>
          </a:p>
          <a:p>
            <a:pPr lvl="2"/>
            <a:r>
              <a:rPr lang="en-US" sz="3000" dirty="0" smtClean="0"/>
              <a:t>When the Earth’s surface is wet, the air becomes moist.</a:t>
            </a:r>
          </a:p>
        </p:txBody>
      </p:sp>
    </p:spTree>
    <p:extLst>
      <p:ext uri="{BB962C8B-B14F-4D97-AF65-F5344CB8AC3E}">
        <p14:creationId xmlns:p14="http://schemas.microsoft.com/office/powerpoint/2010/main" xmlns="" val="2688122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High and Low Pressure Systems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" y="1371600"/>
            <a:ext cx="9107054" cy="263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Tx/>
              <a:buChar char="•"/>
              <a:defRPr/>
            </a:pPr>
            <a:r>
              <a:rPr lang="en-US" sz="2600" b="1" i="1" u="sng" dirty="0">
                <a:latin typeface="Arial" charset="0"/>
                <a:ea typeface="ＭＳ Ｐゴシック" charset="0"/>
              </a:rPr>
              <a:t>High pressure systems</a:t>
            </a:r>
            <a:r>
              <a:rPr lang="en-US" sz="2600" i="1" dirty="0">
                <a:latin typeface="Arial" charset="0"/>
                <a:ea typeface="ＭＳ Ｐゴシック" charset="0"/>
              </a:rPr>
              <a:t> </a:t>
            </a:r>
            <a:r>
              <a:rPr lang="en-US" sz="2600" dirty="0">
                <a:latin typeface="Arial" charset="0"/>
                <a:ea typeface="ＭＳ Ｐゴシック" charset="0"/>
              </a:rPr>
              <a:t>usually signal more fair weather with winds circulating around the system in a clockwise direction.</a:t>
            </a:r>
            <a:endParaRPr lang="en-US" sz="2600" i="1" dirty="0">
              <a:latin typeface="Arial" charset="0"/>
              <a:ea typeface="ＭＳ Ｐゴシック" charset="0"/>
            </a:endParaRPr>
          </a:p>
          <a:p>
            <a:pPr>
              <a:lnSpc>
                <a:spcPct val="130000"/>
              </a:lnSpc>
              <a:buFontTx/>
              <a:buChar char="•"/>
              <a:defRPr/>
            </a:pPr>
            <a:r>
              <a:rPr lang="en-US" sz="2600" b="1" i="1" u="sng" dirty="0">
                <a:latin typeface="Arial" charset="0"/>
                <a:ea typeface="ＭＳ Ｐゴシック" charset="0"/>
              </a:rPr>
              <a:t>Low pressure systems</a:t>
            </a:r>
            <a:r>
              <a:rPr lang="en-US" sz="2600" i="1" dirty="0">
                <a:latin typeface="Arial" charset="0"/>
                <a:ea typeface="ＭＳ Ｐゴシック" charset="0"/>
              </a:rPr>
              <a:t> </a:t>
            </a:r>
            <a:r>
              <a:rPr lang="en-US" sz="2600" dirty="0">
                <a:latin typeface="Arial" charset="0"/>
                <a:ea typeface="ＭＳ Ｐゴシック" charset="0"/>
              </a:rPr>
              <a:t>with counterclockwise circulating winds often result in rainy and/or stormy weather conditions.</a:t>
            </a:r>
          </a:p>
        </p:txBody>
      </p:sp>
      <p:pic>
        <p:nvPicPr>
          <p:cNvPr id="5" name="Picture 7" descr="low_pressure_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962400"/>
            <a:ext cx="20923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867400" y="6415087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latin typeface="Arial" charset="0"/>
                <a:ea typeface="ＭＳ Ｐゴシック" charset="0"/>
              </a:rPr>
              <a:t>LIFT</a:t>
            </a:r>
          </a:p>
        </p:txBody>
      </p:sp>
      <p:pic>
        <p:nvPicPr>
          <p:cNvPr id="7" name="Picture 8" descr="high_pressure_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962400"/>
            <a:ext cx="20542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819400" y="640080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latin typeface="Arial" charset="0"/>
                <a:ea typeface="ＭＳ Ｐゴシック" charset="0"/>
              </a:rPr>
              <a:t>HEAVY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High-Pressure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5486400" cy="6096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A small area of high pressure  can develop into a larger system.</a:t>
            </a:r>
          </a:p>
          <a:p>
            <a:pPr marL="0" indent="0">
              <a:buNone/>
            </a:pPr>
            <a:r>
              <a:rPr lang="en-US" dirty="0" smtClean="0"/>
              <a:t>A high pressure system forms when air moves around a high-pressure center.</a:t>
            </a:r>
          </a:p>
          <a:p>
            <a:pPr marL="0" indent="0">
              <a:buNone/>
            </a:pPr>
            <a:r>
              <a:rPr lang="en-US" dirty="0" smtClean="0"/>
              <a:t>Air sinks slowly to warmer, lower altitudes. As the air nears the ground, it spreads outwards, toward areas of lower pressure.  </a:t>
            </a:r>
          </a:p>
          <a:p>
            <a:pPr marL="0" indent="0">
              <a:buNone/>
            </a:pPr>
            <a:r>
              <a:rPr lang="en-US" dirty="0" smtClean="0"/>
              <a:t>Most high-pressure systems are large and change slowly.  When it stays in the same location for a long time, an air mass may form.</a:t>
            </a:r>
          </a:p>
          <a:p>
            <a:pPr marL="0" indent="0">
              <a:buNone/>
            </a:pPr>
            <a:r>
              <a:rPr lang="en-US" dirty="0" smtClean="0"/>
              <a:t>High-pressure systems bring clear and calm weather.</a:t>
            </a:r>
          </a:p>
          <a:p>
            <a:pPr marL="0" indent="0">
              <a:buNone/>
            </a:pPr>
            <a:r>
              <a:rPr lang="en-US" dirty="0" smtClean="0"/>
              <a:t>Air moves </a:t>
            </a:r>
            <a:r>
              <a:rPr lang="en-US" b="1" dirty="0" smtClean="0"/>
              <a:t>down, out, and around!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26766" y="1447801"/>
            <a:ext cx="3717234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5894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143000"/>
          </a:xfrm>
        </p:spPr>
        <p:txBody>
          <a:bodyPr/>
          <a:lstStyle/>
          <a:p>
            <a:r>
              <a:rPr lang="en-US" dirty="0" smtClean="0"/>
              <a:t>Low-Pressure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5638800" cy="6477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A small area of low pressure can develop into a larger system.</a:t>
            </a:r>
          </a:p>
          <a:p>
            <a:pPr marL="0" indent="0">
              <a:buNone/>
            </a:pPr>
            <a:r>
              <a:rPr lang="en-US" sz="2200" dirty="0" smtClean="0"/>
              <a:t>A low-pressure system forms around a low pressure center.</a:t>
            </a:r>
          </a:p>
          <a:p>
            <a:pPr marL="0" indent="0">
              <a:buNone/>
            </a:pPr>
            <a:r>
              <a:rPr lang="en-US" sz="2200" dirty="0" smtClean="0"/>
              <a:t>Air moves quickly around and inwards, toward the lowest pressure center. Then, up to higher altitudes.</a:t>
            </a:r>
          </a:p>
          <a:p>
            <a:pPr marL="0" indent="0">
              <a:buNone/>
            </a:pPr>
            <a:r>
              <a:rPr lang="en-US" sz="2200" dirty="0" smtClean="0"/>
              <a:t>Often formed along the boundary of warm and cold air masses.  </a:t>
            </a:r>
          </a:p>
          <a:p>
            <a:pPr lvl="1"/>
            <a:r>
              <a:rPr lang="en-US" sz="2200" dirty="0" smtClean="0"/>
              <a:t>Part of the boundary between the masses moves south, forms a cold front.  </a:t>
            </a:r>
          </a:p>
          <a:p>
            <a:pPr lvl="1"/>
            <a:r>
              <a:rPr lang="en-US" sz="2200" dirty="0" smtClean="0"/>
              <a:t>Part of the boundary moves north and forms a warm front.</a:t>
            </a:r>
          </a:p>
          <a:p>
            <a:pPr lvl="1"/>
            <a:r>
              <a:rPr lang="en-US" sz="2200" dirty="0" smtClean="0"/>
              <a:t>A center of low-pressure forms where the ends of the two fronts meet.  </a:t>
            </a:r>
          </a:p>
          <a:p>
            <a:pPr marL="57150" indent="0">
              <a:buNone/>
            </a:pPr>
            <a:r>
              <a:rPr lang="en-US" sz="2200" dirty="0" smtClean="0"/>
              <a:t>Can cause very stormy weather.</a:t>
            </a:r>
          </a:p>
          <a:p>
            <a:pPr marL="57150" indent="0">
              <a:buNone/>
            </a:pPr>
            <a:r>
              <a:rPr lang="en-US" sz="2200" dirty="0" smtClean="0"/>
              <a:t>Air moves </a:t>
            </a:r>
            <a:r>
              <a:rPr lang="en-US" sz="2200" b="1" dirty="0" smtClean="0"/>
              <a:t>up, inward, and around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0653" y="1295400"/>
            <a:ext cx="3493347" cy="504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24697" y="6400800"/>
            <a:ext cx="4543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http://m.youtube.com/watch?v=Tr9vMb44TZc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2594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Characteristics of Air Masses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Air masses are categorized by the characteristics of the region where it formed.</a:t>
            </a:r>
          </a:p>
          <a:p>
            <a:r>
              <a:rPr lang="en-US" sz="3600" dirty="0" smtClean="0"/>
              <a:t>The two categories are made of two words.</a:t>
            </a:r>
          </a:p>
          <a:p>
            <a:pPr lvl="1"/>
            <a:r>
              <a:rPr lang="en-US" sz="3600" dirty="0" smtClean="0"/>
              <a:t>The first word describes the moisture of the air mass.</a:t>
            </a:r>
          </a:p>
          <a:p>
            <a:pPr lvl="1"/>
            <a:r>
              <a:rPr lang="en-US" sz="3600" dirty="0" smtClean="0"/>
              <a:t>The second word describes the temperature.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27145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600" dirty="0" smtClean="0"/>
              <a:t>2 word Category Names</a:t>
            </a:r>
            <a:endParaRPr lang="en-US" sz="5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First word tells whether mass was formed over dry land or water (moisture)</a:t>
            </a:r>
          </a:p>
          <a:p>
            <a:r>
              <a:rPr lang="en-US" sz="3600" dirty="0" smtClean="0"/>
              <a:t>Continental</a:t>
            </a:r>
            <a:r>
              <a:rPr lang="en-US" sz="3600" dirty="0"/>
              <a:t> </a:t>
            </a:r>
            <a:r>
              <a:rPr lang="en-US" sz="3600" dirty="0" smtClean="0"/>
              <a:t>air mass- forms over land and loses its moisture to the land below it, becoming dry.</a:t>
            </a:r>
          </a:p>
          <a:p>
            <a:r>
              <a:rPr lang="en-US" sz="3600" dirty="0" smtClean="0"/>
              <a:t>Maritime air mass- forms over water and become moist as it gains water vapor from the water below it.</a:t>
            </a:r>
          </a:p>
        </p:txBody>
      </p:sp>
    </p:spTree>
    <p:extLst>
      <p:ext uri="{BB962C8B-B14F-4D97-AF65-F5344CB8AC3E}">
        <p14:creationId xmlns:p14="http://schemas.microsoft.com/office/powerpoint/2010/main" xmlns="" val="1123785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600" dirty="0" smtClean="0"/>
              <a:t>2 word category names</a:t>
            </a:r>
            <a:endParaRPr lang="en-US" sz="5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Second word </a:t>
            </a:r>
            <a:r>
              <a:rPr lang="en-US" sz="3600" dirty="0" smtClean="0"/>
              <a:t>tells whether an air mass is formed close to the equator (</a:t>
            </a:r>
            <a:r>
              <a:rPr lang="en-US" sz="3600" dirty="0"/>
              <a:t>temperature)</a:t>
            </a:r>
          </a:p>
          <a:p>
            <a:r>
              <a:rPr lang="en-US" sz="3600" dirty="0"/>
              <a:t>Tropical </a:t>
            </a:r>
            <a:r>
              <a:rPr lang="en-US" sz="3600" dirty="0" smtClean="0"/>
              <a:t>air mass- forms </a:t>
            </a:r>
            <a:r>
              <a:rPr lang="en-US" sz="3600" dirty="0"/>
              <a:t>near the equator and becomes warm by </a:t>
            </a:r>
            <a:r>
              <a:rPr lang="en-US" sz="3600" dirty="0" smtClean="0"/>
              <a:t>gaining energy </a:t>
            </a:r>
            <a:r>
              <a:rPr lang="en-US" sz="3600" dirty="0"/>
              <a:t>from the warm land and water below it.</a:t>
            </a:r>
          </a:p>
          <a:p>
            <a:r>
              <a:rPr lang="en-US" sz="3600" dirty="0" smtClean="0"/>
              <a:t>Polar air mass- forms </a:t>
            </a:r>
            <a:r>
              <a:rPr lang="en-US" sz="3600" dirty="0"/>
              <a:t>far from the equator and becomes </a:t>
            </a:r>
            <a:r>
              <a:rPr lang="en-US" sz="3600" dirty="0" smtClean="0"/>
              <a:t>cool as </a:t>
            </a:r>
            <a:r>
              <a:rPr lang="en-US" sz="3600" dirty="0"/>
              <a:t>it loses energy to the cold land and water below it.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884278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600" dirty="0" smtClean="0"/>
              <a:t>North American Air Masses</a:t>
            </a:r>
            <a:endParaRPr lang="en-US" sz="5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8210" y="1035424"/>
            <a:ext cx="7086600" cy="5822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2584609"/>
            <a:ext cx="1905000" cy="2215991"/>
          </a:xfrm>
          <a:prstGeom prst="rect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The combination of words gives characteristics of the air mass. 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xmlns="" val="357051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4636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Movement of an Air Mass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9436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Air masses travel away from the regions they were formed.</a:t>
            </a:r>
          </a:p>
          <a:p>
            <a:r>
              <a:rPr lang="en-US" sz="3400" dirty="0" smtClean="0"/>
              <a:t>They move with the global wind patterns.</a:t>
            </a:r>
          </a:p>
          <a:p>
            <a:r>
              <a:rPr lang="en-US" sz="3400" dirty="0" smtClean="0"/>
              <a:t>As air masses move, they take with them their characteristics.  </a:t>
            </a:r>
          </a:p>
          <a:p>
            <a:r>
              <a:rPr lang="en-US" sz="3400" dirty="0" smtClean="0"/>
              <a:t>As they travel over a surface with different characteristics, the surface changes the air mass. </a:t>
            </a:r>
          </a:p>
          <a:p>
            <a:r>
              <a:rPr lang="en-US" sz="3400" dirty="0" smtClean="0"/>
              <a:t>This change can take days or weeks.  If the air mass is moving fast enough, it can travel with its characteristics a great distance.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xmlns="" val="1131888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371600"/>
          </a:xfrm>
        </p:spPr>
        <p:txBody>
          <a:bodyPr>
            <a:noAutofit/>
          </a:bodyPr>
          <a:lstStyle/>
          <a:p>
            <a:r>
              <a:rPr lang="en-US" sz="5000" dirty="0" smtClean="0"/>
              <a:t>Weather changes where </a:t>
            </a:r>
            <a:br>
              <a:rPr lang="en-US" sz="5000" dirty="0" smtClean="0"/>
            </a:br>
            <a:r>
              <a:rPr lang="en-US" sz="5000" dirty="0" smtClean="0"/>
              <a:t>air masses meet.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05400"/>
          </a:xfrm>
        </p:spPr>
        <p:txBody>
          <a:bodyPr>
            <a:noAutofit/>
          </a:bodyPr>
          <a:lstStyle/>
          <a:p>
            <a:r>
              <a:rPr lang="en-US" dirty="0" smtClean="0"/>
              <a:t>A front is a boundary between air masses.</a:t>
            </a:r>
          </a:p>
          <a:p>
            <a:r>
              <a:rPr lang="en-US" dirty="0" smtClean="0"/>
              <a:t>The weather near a front can differ from the weather inside the air mass.</a:t>
            </a:r>
          </a:p>
          <a:p>
            <a:r>
              <a:rPr lang="en-US" dirty="0" smtClean="0"/>
              <a:t>As one air mass pushes another, some of the air at the boundary will be pushed upwards.  This creates clouds and can lead to cloudy and stormy weather as a front passes.</a:t>
            </a:r>
          </a:p>
          <a:p>
            <a:r>
              <a:rPr lang="en-US" dirty="0" smtClean="0"/>
              <a:t>After the front passes you experience the characteristics (temperature and humidity) of the air mass.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8912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73" y="20782"/>
            <a:ext cx="8229600" cy="92825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Cold Fronts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1905000"/>
          </a:xfrm>
        </p:spPr>
        <p:txBody>
          <a:bodyPr>
            <a:noAutofit/>
          </a:bodyPr>
          <a:lstStyle/>
          <a:p>
            <a:r>
              <a:rPr lang="en-US" sz="2900" dirty="0"/>
              <a:t>W</a:t>
            </a:r>
            <a:r>
              <a:rPr lang="en-US" sz="2900" dirty="0" smtClean="0"/>
              <a:t>hen a mass of cold, dense air quickly moves, pushing warm air upwards.  </a:t>
            </a:r>
          </a:p>
          <a:p>
            <a:r>
              <a:rPr lang="en-US" sz="2900" dirty="0" smtClean="0"/>
              <a:t>Tall cumulonimbus clouds are often produced.  Brief/heavy storms leave behind cooler and clear weather.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2673" y="3124200"/>
            <a:ext cx="7772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17693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980</Words>
  <Application>Microsoft Office PowerPoint</Application>
  <PresentationFormat>On-screen Show (4:3)</PresentationFormat>
  <Paragraphs>82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Air Masses </vt:lpstr>
      <vt:lpstr>Weather changes as air masses move.</vt:lpstr>
      <vt:lpstr>Characteristics of Air Masses</vt:lpstr>
      <vt:lpstr>2 word Category Names</vt:lpstr>
      <vt:lpstr>2 word category names</vt:lpstr>
      <vt:lpstr>North American Air Masses</vt:lpstr>
      <vt:lpstr>Movement of an Air Mass</vt:lpstr>
      <vt:lpstr>Weather changes where  air masses meet.</vt:lpstr>
      <vt:lpstr>Cold Fronts</vt:lpstr>
      <vt:lpstr>Cold Fronts</vt:lpstr>
      <vt:lpstr>Cold Fronts</vt:lpstr>
      <vt:lpstr>Warm Fronts</vt:lpstr>
      <vt:lpstr>Warm Fronts</vt:lpstr>
      <vt:lpstr>Slide 14</vt:lpstr>
      <vt:lpstr>Stationary Fronts</vt:lpstr>
      <vt:lpstr>Stationary Fronts</vt:lpstr>
      <vt:lpstr>Slide 17</vt:lpstr>
      <vt:lpstr>Pressure Systems</vt:lpstr>
      <vt:lpstr>How high and low pressure make air move.</vt:lpstr>
      <vt:lpstr>High and Low Pressure Systems</vt:lpstr>
      <vt:lpstr>High-Pressure System</vt:lpstr>
      <vt:lpstr>Low-Pressure System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Masses</dc:title>
  <dc:creator>Jordan Taylor</dc:creator>
  <cp:lastModifiedBy>stephaniem.coggins</cp:lastModifiedBy>
  <cp:revision>39</cp:revision>
  <dcterms:created xsi:type="dcterms:W3CDTF">2012-09-22T16:42:58Z</dcterms:created>
  <dcterms:modified xsi:type="dcterms:W3CDTF">2014-12-18T15:59:40Z</dcterms:modified>
</cp:coreProperties>
</file>