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70" r:id="rId7"/>
    <p:sldId id="260" r:id="rId8"/>
    <p:sldId id="271" r:id="rId9"/>
    <p:sldId id="276" r:id="rId10"/>
    <p:sldId id="261" r:id="rId11"/>
    <p:sldId id="262" r:id="rId12"/>
    <p:sldId id="263" r:id="rId13"/>
    <p:sldId id="264" r:id="rId14"/>
    <p:sldId id="265" r:id="rId15"/>
    <p:sldId id="272" r:id="rId16"/>
    <p:sldId id="266" r:id="rId17"/>
    <p:sldId id="273" r:id="rId18"/>
    <p:sldId id="267" r:id="rId19"/>
    <p:sldId id="274" r:id="rId20"/>
    <p:sldId id="268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66C-AA12-4C72-9278-9A2ED3EFBCE7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867-5064-4549-B68C-D1D729633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66C-AA12-4C72-9278-9A2ED3EFBCE7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867-5064-4549-B68C-D1D729633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66C-AA12-4C72-9278-9A2ED3EFBCE7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867-5064-4549-B68C-D1D729633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66C-AA12-4C72-9278-9A2ED3EFBCE7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867-5064-4549-B68C-D1D729633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66C-AA12-4C72-9278-9A2ED3EFBCE7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867-5064-4549-B68C-D1D729633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66C-AA12-4C72-9278-9A2ED3EFBCE7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867-5064-4549-B68C-D1D729633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66C-AA12-4C72-9278-9A2ED3EFBCE7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867-5064-4549-B68C-D1D729633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66C-AA12-4C72-9278-9A2ED3EFBCE7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867-5064-4549-B68C-D1D729633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66C-AA12-4C72-9278-9A2ED3EFBCE7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867-5064-4549-B68C-D1D729633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66C-AA12-4C72-9278-9A2ED3EFBCE7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867-5064-4549-B68C-D1D729633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66C-AA12-4C72-9278-9A2ED3EFBCE7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867-5064-4549-B68C-D1D729633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66C-AA12-4C72-9278-9A2ED3EFBCE7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95867-5064-4549-B68C-D1D729633B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DK-EJPM_e4&amp;feature=relmf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RDpTEjumdo" TargetMode="External"/><Relationship Id="rId2" Type="http://schemas.openxmlformats.org/officeDocument/2006/relationships/hyperlink" Target="http://www.youtube.com/watch?v=iQfdl7y-b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r1gGkykgs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BB_PZy4p84&amp;feature=related" TargetMode="External"/><Relationship Id="rId2" Type="http://schemas.openxmlformats.org/officeDocument/2006/relationships/hyperlink" Target="http://www.youtube.com/watch?v=s76Qn7bpCs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eT5K6FR_eVs&amp;feature=rel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Severe Weather Patterns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Winter Storms Produce Snow and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dirty="0" smtClean="0"/>
              <a:t>National Weather Service </a:t>
            </a:r>
            <a:r>
              <a:rPr lang="en-US" dirty="0"/>
              <a:t>alerts people to dangerous weather.  A </a:t>
            </a:r>
            <a:r>
              <a:rPr lang="en-US" dirty="0" smtClean="0"/>
              <a:t>warning means </a:t>
            </a:r>
            <a:r>
              <a:rPr lang="en-US" dirty="0"/>
              <a:t>that the dangerous conditions are already present or will affect an area shortly.</a:t>
            </a:r>
          </a:p>
          <a:p>
            <a:r>
              <a:rPr lang="en-US" dirty="0" smtClean="0"/>
              <a:t>Blizzards </a:t>
            </a:r>
            <a:r>
              <a:rPr lang="en-US" dirty="0"/>
              <a:t>are blinding snowstorms with winds of at least </a:t>
            </a:r>
            <a:r>
              <a:rPr lang="en-US" dirty="0" smtClean="0"/>
              <a:t>35 mph </a:t>
            </a:r>
            <a:r>
              <a:rPr lang="en-US" dirty="0"/>
              <a:t>and low temperatures usually </a:t>
            </a:r>
            <a:r>
              <a:rPr lang="en-US" dirty="0" smtClean="0"/>
              <a:t>below 20.  </a:t>
            </a:r>
          </a:p>
          <a:p>
            <a:r>
              <a:rPr lang="en-US" dirty="0" smtClean="0"/>
              <a:t>Some of the heaviest snows fall in the areas of just east and south of the Great Lakes. </a:t>
            </a:r>
          </a:p>
          <a:p>
            <a:r>
              <a:rPr lang="en-US" dirty="0" smtClean="0"/>
              <a:t> Cold air from the Northwest gains moisture and warmth as it passes over the Great Lakes.  Over cold land, the air cools again and releases moisture as snow.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Winter Storms Produce Storms and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of the heaviest snows fall in the areas of just east and south of the Great Lakes.  </a:t>
            </a:r>
          </a:p>
          <a:p>
            <a:r>
              <a:rPr lang="en-US" sz="3600" dirty="0" smtClean="0"/>
              <a:t>Cold air from the Northwest gains moisture and warmth as it passes over the Great Lakes. </a:t>
            </a:r>
          </a:p>
          <a:p>
            <a:r>
              <a:rPr lang="en-US" sz="3600" dirty="0" smtClean="0"/>
              <a:t> Over cold land, the air cools again and releases moisture as snow.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Severe Storms</a:t>
            </a:r>
            <a:endParaRPr lang="en-US" sz="6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Thunderstorms Form From Rising Moist </a:t>
            </a:r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sz="3400" dirty="0"/>
              <a:t>Air around lightning is briefly heated to a temperature hotter than the surface of </a:t>
            </a:r>
            <a:r>
              <a:rPr lang="en-US" sz="3400" dirty="0" smtClean="0"/>
              <a:t>the sun. </a:t>
            </a:r>
          </a:p>
          <a:p>
            <a:r>
              <a:rPr lang="en-US" sz="3400" dirty="0" smtClean="0"/>
              <a:t>This </a:t>
            </a:r>
            <a:r>
              <a:rPr lang="en-US" sz="3400" dirty="0"/>
              <a:t>fast heating produces a sharp wave of air that travels away from the lightning.  </a:t>
            </a:r>
            <a:endParaRPr lang="en-US" sz="3400" dirty="0" smtClean="0"/>
          </a:p>
          <a:p>
            <a:r>
              <a:rPr lang="en-US" sz="3400" dirty="0" smtClean="0"/>
              <a:t>When </a:t>
            </a:r>
            <a:r>
              <a:rPr lang="en-US" sz="3400" dirty="0"/>
              <a:t>the wave reaches you, you hear as a crack of </a:t>
            </a:r>
            <a:r>
              <a:rPr lang="en-US" sz="3400" dirty="0" smtClean="0"/>
              <a:t>thunder.  </a:t>
            </a:r>
          </a:p>
          <a:p>
            <a:r>
              <a:rPr lang="en-US" sz="3400" dirty="0" smtClean="0"/>
              <a:t>A Thunderstorm </a:t>
            </a:r>
            <a:r>
              <a:rPr lang="en-US" sz="3400" dirty="0"/>
              <a:t>is a storm with lightning and </a:t>
            </a:r>
            <a:r>
              <a:rPr lang="en-US" sz="3400" dirty="0" smtClean="0"/>
              <a:t>thunder.</a:t>
            </a:r>
            <a:endParaRPr lang="en-US" sz="3400" dirty="0"/>
          </a:p>
          <a:p>
            <a:pPr>
              <a:buNone/>
            </a:pPr>
            <a:endParaRPr lang="en-US"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Formation of Thunderstorms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>
            <a:noAutofit/>
          </a:bodyPr>
          <a:lstStyle/>
          <a:p>
            <a:r>
              <a:rPr lang="en-US" sz="2700" dirty="0" smtClean="0"/>
              <a:t>Thunderstorms get their energy from humid air.</a:t>
            </a:r>
          </a:p>
          <a:p>
            <a:r>
              <a:rPr lang="en-US" sz="2700" dirty="0"/>
              <a:t>Rising humid air forms a </a:t>
            </a:r>
            <a:r>
              <a:rPr lang="en-US" sz="2700" dirty="0" smtClean="0"/>
              <a:t>cumulus cloud</a:t>
            </a:r>
            <a:r>
              <a:rPr lang="en-US" sz="2700" dirty="0"/>
              <a:t>.  The </a:t>
            </a:r>
            <a:r>
              <a:rPr lang="en-US" sz="2700" dirty="0" smtClean="0"/>
              <a:t>water vapor releases </a:t>
            </a:r>
            <a:r>
              <a:rPr lang="en-US" sz="2700" dirty="0"/>
              <a:t>energy when it condenses into cloud droplets. This energy increases the air motion.  </a:t>
            </a:r>
            <a:endParaRPr lang="en-US" sz="2700" dirty="0" smtClean="0"/>
          </a:p>
          <a:p>
            <a:r>
              <a:rPr lang="en-US" sz="2700" dirty="0" smtClean="0"/>
              <a:t>The </a:t>
            </a:r>
            <a:r>
              <a:rPr lang="en-US" sz="2700" dirty="0"/>
              <a:t>cloud continues building up into the tall </a:t>
            </a:r>
            <a:r>
              <a:rPr lang="en-US" sz="2700" dirty="0" smtClean="0"/>
              <a:t>cumulonimbus  cloud </a:t>
            </a:r>
            <a:r>
              <a:rPr lang="en-US" sz="2700" dirty="0"/>
              <a:t>of a thunderstorm. </a:t>
            </a:r>
            <a:r>
              <a:rPr lang="en-US" sz="2700" dirty="0" smtClean="0"/>
              <a:t>Ice particles </a:t>
            </a:r>
            <a:r>
              <a:rPr lang="en-US" sz="2700" dirty="0"/>
              <a:t>form in the </a:t>
            </a:r>
            <a:r>
              <a:rPr lang="en-US" sz="2700" dirty="0" smtClean="0"/>
              <a:t>low </a:t>
            </a:r>
            <a:r>
              <a:rPr lang="en-US" sz="2700" dirty="0"/>
              <a:t>temperatures near the top of the cloud.  As the ice particles grow large, they begin to fall and pull cold air down with them.  </a:t>
            </a:r>
            <a:endParaRPr lang="en-US" sz="2700" dirty="0" smtClean="0"/>
          </a:p>
          <a:p>
            <a:r>
              <a:rPr lang="en-US" sz="2700" dirty="0" smtClean="0"/>
              <a:t>This </a:t>
            </a:r>
            <a:r>
              <a:rPr lang="en-US" sz="2700" dirty="0"/>
              <a:t>strong downdraft brings </a:t>
            </a:r>
            <a:r>
              <a:rPr lang="en-US" sz="2700" dirty="0" smtClean="0"/>
              <a:t>heavy rain or hail.  </a:t>
            </a:r>
            <a:r>
              <a:rPr lang="en-US" sz="2700" dirty="0"/>
              <a:t>The </a:t>
            </a:r>
            <a:r>
              <a:rPr lang="en-US" sz="2700" dirty="0" smtClean="0"/>
              <a:t>downdraft can </a:t>
            </a:r>
            <a:r>
              <a:rPr lang="en-US" sz="2700" dirty="0"/>
              <a:t>spread out and block more </a:t>
            </a:r>
            <a:r>
              <a:rPr lang="en-US" sz="2700" dirty="0" smtClean="0"/>
              <a:t>warm air </a:t>
            </a:r>
            <a:r>
              <a:rPr lang="en-US" sz="2700" dirty="0"/>
              <a:t>from moving </a:t>
            </a:r>
            <a:r>
              <a:rPr lang="en-US" sz="2700" dirty="0" smtClean="0"/>
              <a:t>upward </a:t>
            </a:r>
            <a:r>
              <a:rPr lang="en-US" sz="2700" dirty="0"/>
              <a:t>into the cloud.  The storm slows and ends.</a:t>
            </a:r>
          </a:p>
          <a:p>
            <a:r>
              <a:rPr lang="en-US" sz="2700" dirty="0"/>
              <a:t>Thunderstorms can form at a </a:t>
            </a:r>
            <a:r>
              <a:rPr lang="en-US" sz="2700" dirty="0" smtClean="0"/>
              <a:t>cold front </a:t>
            </a:r>
            <a:r>
              <a:rPr lang="en-US" sz="2700" dirty="0"/>
              <a:t>or within an </a:t>
            </a:r>
            <a:r>
              <a:rPr lang="en-US" sz="2700" dirty="0" smtClean="0"/>
              <a:t>air mass.  </a:t>
            </a:r>
            <a:endParaRPr lang="en-US" sz="2700" dirty="0"/>
          </a:p>
          <a:p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Thunderstorm Formation</a:t>
            </a:r>
            <a:endParaRPr lang="en-US" dirty="0"/>
          </a:p>
        </p:txBody>
      </p:sp>
      <p:pic>
        <p:nvPicPr>
          <p:cNvPr id="4" name="Picture 6" descr="http://www.windows2universe.org/earth/Atmosphere/tstorm/tstorm_formation_vert_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687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56" y="1905000"/>
            <a:ext cx="693104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/>
              <a:t>Effects of Thunderstorms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Flash Flood </a:t>
            </a:r>
            <a:r>
              <a:rPr lang="en-US" sz="3400" dirty="0"/>
              <a:t>can be strong enough to wash away people, cars and even houses.</a:t>
            </a:r>
          </a:p>
          <a:p>
            <a:r>
              <a:rPr lang="en-US" sz="3400" dirty="0" smtClean="0"/>
              <a:t>Winds from </a:t>
            </a:r>
            <a:r>
              <a:rPr lang="en-US" sz="3400" dirty="0"/>
              <a:t>a thunderstorm can be very strong.  They can blow in bursts that exceed </a:t>
            </a:r>
            <a:r>
              <a:rPr lang="en-US" sz="3400" dirty="0" smtClean="0"/>
              <a:t>170 mph</a:t>
            </a:r>
            <a:r>
              <a:rPr lang="en-US" sz="3400" dirty="0"/>
              <a:t>.</a:t>
            </a:r>
          </a:p>
          <a:p>
            <a:r>
              <a:rPr lang="en-US" sz="3400" dirty="0" smtClean="0"/>
              <a:t>Hail </a:t>
            </a:r>
            <a:r>
              <a:rPr lang="en-US" sz="3400" dirty="0"/>
              <a:t>causes nearly $1 billion in damage to property and crops in the US every year.  </a:t>
            </a:r>
          </a:p>
          <a:p>
            <a:r>
              <a:rPr lang="en-US" sz="3400" dirty="0" smtClean="0"/>
              <a:t>Lightening </a:t>
            </a:r>
            <a:r>
              <a:rPr lang="en-US" sz="3400" dirty="0"/>
              <a:t>can kill or seriously injure any person it hits.</a:t>
            </a:r>
          </a:p>
          <a:p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 descr="http://www.crh.noaa.gov/images/lmk/apr1107/leitchfield_jennifer_maples_6pm_3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529279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http://photo.accuweather.com/photogallery/2011/3/500/691255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82450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http://www.swrnn.com/wp-content/uploads/2012/09/Weather-5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http://www.photographyblogger.net/wp-content/uploads/2009/06/lightning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9297" y="0"/>
            <a:ext cx="462470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Tornadoes Form in Severe Thunderstorms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sz="3600" dirty="0"/>
              <a:t>A </a:t>
            </a:r>
            <a:r>
              <a:rPr lang="en-US" sz="3600" dirty="0" smtClean="0"/>
              <a:t>tornado </a:t>
            </a:r>
            <a:r>
              <a:rPr lang="en-US" sz="3600" dirty="0"/>
              <a:t>is a violently rotating column of air stretching from a cloud to the ground.  </a:t>
            </a:r>
            <a:endParaRPr lang="en-US" sz="3600" dirty="0" smtClean="0"/>
          </a:p>
          <a:p>
            <a:r>
              <a:rPr lang="en-US" sz="3600" dirty="0" smtClean="0"/>
              <a:t>A </a:t>
            </a:r>
            <a:r>
              <a:rPr lang="en-US" sz="3600" dirty="0"/>
              <a:t>tornado can become visible when </a:t>
            </a:r>
            <a:r>
              <a:rPr lang="en-US" sz="3600" dirty="0" smtClean="0"/>
              <a:t>water droplets </a:t>
            </a:r>
            <a:r>
              <a:rPr lang="en-US" sz="3600" dirty="0"/>
              <a:t>appear below the cloud in the center of the rotating column. </a:t>
            </a:r>
            <a:endParaRPr lang="en-US" sz="3600" dirty="0" smtClean="0"/>
          </a:p>
          <a:p>
            <a:r>
              <a:rPr lang="en-US" sz="3600" dirty="0" smtClean="0"/>
              <a:t>More </a:t>
            </a:r>
            <a:r>
              <a:rPr lang="en-US" sz="3600" dirty="0"/>
              <a:t>tornadoes occur in </a:t>
            </a:r>
            <a:r>
              <a:rPr lang="en-US" sz="3600" dirty="0" smtClean="0"/>
              <a:t>North America than </a:t>
            </a:r>
            <a:r>
              <a:rPr lang="en-US" sz="3600" dirty="0"/>
              <a:t>anywhere else in the world.  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Formation</a:t>
            </a:r>
            <a:endParaRPr lang="en-US" dirty="0"/>
          </a:p>
        </p:txBody>
      </p:sp>
      <p:pic>
        <p:nvPicPr>
          <p:cNvPr id="4" name="Picture 6" descr="http://25.media.tumblr.com/tumblr_ljnaeh82KX1qzndb7o1_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64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encrypted-tbn1.gstatic.com/images?q=tbn:ANd9GcQlT-d6UuIMKdds0cyMfkziSylenzyiY9vPHDtlAmKaiN83dI_n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49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Hurricanes Form Over Warm Ocean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Near the </a:t>
            </a:r>
            <a:r>
              <a:rPr lang="en-US" dirty="0" smtClean="0"/>
              <a:t>equator, warm ocean water provides </a:t>
            </a:r>
            <a:r>
              <a:rPr lang="en-US" dirty="0"/>
              <a:t>the energy that can turn a low-pressure center into a violent storm.</a:t>
            </a:r>
          </a:p>
          <a:p>
            <a:r>
              <a:rPr lang="en-US" dirty="0"/>
              <a:t>A tropical storm is a </a:t>
            </a:r>
            <a:r>
              <a:rPr lang="en-US" dirty="0" smtClean="0"/>
              <a:t>low-pressure system </a:t>
            </a:r>
            <a:r>
              <a:rPr lang="en-US" dirty="0"/>
              <a:t>that starts near the </a:t>
            </a:r>
            <a:r>
              <a:rPr lang="en-US" dirty="0" smtClean="0"/>
              <a:t>equator </a:t>
            </a:r>
            <a:r>
              <a:rPr lang="en-US" dirty="0"/>
              <a:t>and has winds that blow at </a:t>
            </a:r>
            <a:r>
              <a:rPr lang="en-US" dirty="0" smtClean="0"/>
              <a:t>40 mph.</a:t>
            </a:r>
            <a:endParaRPr lang="en-US" dirty="0"/>
          </a:p>
          <a:p>
            <a:r>
              <a:rPr lang="en-US" dirty="0"/>
              <a:t>A hurricane is a </a:t>
            </a:r>
            <a:r>
              <a:rPr lang="en-US" dirty="0" smtClean="0"/>
              <a:t>tropical low-pressure system </a:t>
            </a:r>
            <a:r>
              <a:rPr lang="en-US" dirty="0"/>
              <a:t>with winds blowing at speeds of </a:t>
            </a:r>
            <a:r>
              <a:rPr lang="en-US" dirty="0" smtClean="0"/>
              <a:t>74 mph.</a:t>
            </a:r>
            <a:endParaRPr lang="en-US" dirty="0"/>
          </a:p>
          <a:p>
            <a:r>
              <a:rPr lang="en-US" dirty="0"/>
              <a:t>Hurricanes are called </a:t>
            </a:r>
            <a:r>
              <a:rPr lang="en-US" dirty="0" smtClean="0"/>
              <a:t>typhoons </a:t>
            </a:r>
            <a:r>
              <a:rPr lang="en-US" dirty="0"/>
              <a:t>or </a:t>
            </a:r>
            <a:r>
              <a:rPr lang="en-US" dirty="0" smtClean="0"/>
              <a:t>cyclones when </a:t>
            </a:r>
            <a:r>
              <a:rPr lang="en-US" dirty="0"/>
              <a:t>they form over the </a:t>
            </a:r>
            <a:r>
              <a:rPr lang="en-US" dirty="0" smtClean="0"/>
              <a:t>Indian Ocean or Western Pacific Ocean.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990600"/>
          </a:xfrm>
        </p:spPr>
        <p:txBody>
          <a:bodyPr/>
          <a:lstStyle/>
          <a:p>
            <a:r>
              <a:rPr lang="en-US" dirty="0" smtClean="0"/>
              <a:t>Effects of Tornadoes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10200"/>
          </a:xfrm>
        </p:spPr>
        <p:txBody>
          <a:bodyPr>
            <a:noAutofit/>
          </a:bodyPr>
          <a:lstStyle/>
          <a:p>
            <a:r>
              <a:rPr lang="en-US" dirty="0"/>
              <a:t>A typical path of a tornado along the ground may be </a:t>
            </a:r>
            <a:r>
              <a:rPr lang="en-US" dirty="0" smtClean="0"/>
              <a:t>300 ft </a:t>
            </a:r>
            <a:r>
              <a:rPr lang="en-US" dirty="0"/>
              <a:t>wide and </a:t>
            </a:r>
            <a:r>
              <a:rPr lang="en-US" dirty="0" smtClean="0"/>
              <a:t>1 mile </a:t>
            </a:r>
            <a:r>
              <a:rPr lang="en-US" dirty="0"/>
              <a:t>long.</a:t>
            </a:r>
          </a:p>
          <a:p>
            <a:r>
              <a:rPr lang="en-US" dirty="0" smtClean="0"/>
              <a:t>About 20 percent </a:t>
            </a:r>
            <a:r>
              <a:rPr lang="en-US" dirty="0"/>
              <a:t>of all tornadoes are violent enough to lift or completely demolish sturdy buildings.</a:t>
            </a:r>
          </a:p>
          <a:p>
            <a:r>
              <a:rPr lang="en-US" dirty="0"/>
              <a:t>A tornado moves along with </a:t>
            </a:r>
            <a:r>
              <a:rPr lang="en-US" dirty="0" smtClean="0"/>
              <a:t>its thunderstorm.  </a:t>
            </a:r>
            <a:r>
              <a:rPr lang="en-US" dirty="0"/>
              <a:t>It travels at the same pace and weaves a path that is impossible to predict.  </a:t>
            </a:r>
          </a:p>
          <a:p>
            <a:r>
              <a:rPr lang="en-US" dirty="0" smtClean="0"/>
              <a:t>The </a:t>
            </a:r>
            <a:r>
              <a:rPr lang="en-US" dirty="0"/>
              <a:t>National Weather Service issues a </a:t>
            </a:r>
            <a:r>
              <a:rPr lang="en-US" dirty="0" smtClean="0"/>
              <a:t>watch </a:t>
            </a:r>
            <a:r>
              <a:rPr lang="en-US" dirty="0"/>
              <a:t>when the weather conditions might produce tornadoes.  A </a:t>
            </a:r>
            <a:r>
              <a:rPr lang="en-US" dirty="0" smtClean="0"/>
              <a:t> warning is </a:t>
            </a:r>
            <a:r>
              <a:rPr lang="en-US" dirty="0"/>
              <a:t>issued when a tornado has been detected.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6488668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hlinkClick r:id="rId3"/>
              </a:rPr>
              <a:t>http://www.youtube.com/watch?v=eDK-EJPM_e4&amp;feature=relmfu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video clips…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/>
              <a:t>Japan </a:t>
            </a:r>
            <a:r>
              <a:rPr lang="en-US" dirty="0" smtClean="0"/>
              <a:t>tsunami</a:t>
            </a:r>
            <a:endParaRPr lang="en-US" dirty="0"/>
          </a:p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www.youtube.com/watch?v=iQfdl7y-blE</a:t>
            </a:r>
            <a:r>
              <a:rPr lang="en-US" dirty="0"/>
              <a:t> </a:t>
            </a:r>
          </a:p>
          <a:p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www.youtube.com/watch?v=TRDpTEjumdo</a:t>
            </a:r>
            <a:endParaRPr lang="en-US" u="sng" dirty="0" smtClean="0"/>
          </a:p>
          <a:p>
            <a:pPr>
              <a:buNone/>
            </a:pPr>
            <a:endParaRPr lang="en-US" dirty="0"/>
          </a:p>
          <a:p>
            <a:r>
              <a:rPr lang="en-US" dirty="0"/>
              <a:t>water </a:t>
            </a:r>
            <a:r>
              <a:rPr lang="en-US" dirty="0" smtClean="0"/>
              <a:t>spout</a:t>
            </a:r>
            <a:endParaRPr lang="en-US" dirty="0"/>
          </a:p>
          <a:p>
            <a:r>
              <a:rPr lang="en-US" u="sng" dirty="0">
                <a:hlinkClick r:id="rId4"/>
              </a:rPr>
              <a:t>http://www.youtube.com/watch?v=pr1gGkykgsw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atherwizkids.com/Hurricane_formation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19" y="152400"/>
            <a:ext cx="8536381" cy="6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/>
              <a:t>Formation of Hurricanes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In the eastern United States, hurricanes most often strike between </a:t>
            </a:r>
            <a:r>
              <a:rPr lang="en-US" sz="3600" dirty="0" smtClean="0"/>
              <a:t>August and October.</a:t>
            </a:r>
            <a:endParaRPr lang="en-US" sz="3600" dirty="0"/>
          </a:p>
          <a:p>
            <a:r>
              <a:rPr lang="en-US" sz="3600" dirty="0"/>
              <a:t>Tropical storms and hurricanes generally move </a:t>
            </a:r>
            <a:r>
              <a:rPr lang="en-US" sz="3600" dirty="0" smtClean="0"/>
              <a:t>westward with the trade winds.</a:t>
            </a:r>
            <a:endParaRPr lang="en-US" sz="3600" dirty="0"/>
          </a:p>
          <a:p>
            <a:r>
              <a:rPr lang="en-US" sz="3600" dirty="0"/>
              <a:t>As soon as a hurricane moves over </a:t>
            </a:r>
            <a:r>
              <a:rPr lang="en-US" sz="3600" dirty="0" smtClean="0"/>
              <a:t>land or cooler water, </a:t>
            </a:r>
            <a:r>
              <a:rPr lang="en-US" sz="3600" dirty="0"/>
              <a:t>it loses its source of energy.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/>
              <a:t>Formation of Hurricanes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Autofit/>
          </a:bodyPr>
          <a:lstStyle/>
          <a:p>
            <a:r>
              <a:rPr lang="en-US" sz="3400" dirty="0"/>
              <a:t>At the center of a hurricane is a </a:t>
            </a:r>
            <a:r>
              <a:rPr lang="en-US" sz="3400" dirty="0" smtClean="0"/>
              <a:t>small area of clear weather </a:t>
            </a:r>
            <a:r>
              <a:rPr lang="en-US" sz="3400" dirty="0"/>
              <a:t>10-30mi in diameter, called the </a:t>
            </a:r>
            <a:r>
              <a:rPr lang="en-US" sz="3400" dirty="0" smtClean="0"/>
              <a:t>eye.</a:t>
            </a:r>
            <a:endParaRPr lang="en-US" sz="3400" dirty="0"/>
          </a:p>
          <a:p>
            <a:r>
              <a:rPr lang="en-US" sz="3400" dirty="0"/>
              <a:t>The storm’s center is calm because </a:t>
            </a:r>
            <a:r>
              <a:rPr lang="en-US" sz="3400" dirty="0" smtClean="0"/>
              <a:t>air moves downward there.</a:t>
            </a:r>
            <a:endParaRPr lang="en-US" sz="3400" dirty="0"/>
          </a:p>
          <a:p>
            <a:r>
              <a:rPr lang="en-US" sz="3400" dirty="0"/>
              <a:t>Just around the eye, the air moves very quickly around and upward, forming a tall ring of </a:t>
            </a:r>
            <a:r>
              <a:rPr lang="en-US" sz="3400" dirty="0" smtClean="0"/>
              <a:t>cumulonimbus clouds </a:t>
            </a:r>
            <a:r>
              <a:rPr lang="en-US" sz="3400" dirty="0"/>
              <a:t>called the eye wall.  This ring produces </a:t>
            </a:r>
            <a:r>
              <a:rPr lang="en-US" sz="3400" dirty="0" smtClean="0"/>
              <a:t>very heavy rains and tremendous winds.</a:t>
            </a:r>
            <a:endParaRPr lang="en-US" sz="3400" dirty="0"/>
          </a:p>
          <a:p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1"/>
            <a:ext cx="890490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/>
              <a:t>Effects of Hurricanes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3400" dirty="0"/>
              <a:t>These storms can cause damage and dangerous condition.  Hurricanes can lift cars, uproot trees, and tear the roofs off buildings.</a:t>
            </a:r>
          </a:p>
          <a:p>
            <a:r>
              <a:rPr lang="en-US" sz="3400" dirty="0"/>
              <a:t>When a hurricane moves into a coastal area, it often pushes a huge mass of ocean water called a </a:t>
            </a:r>
            <a:r>
              <a:rPr lang="en-US" sz="3400" dirty="0" smtClean="0"/>
              <a:t>storm surge. </a:t>
            </a:r>
            <a:endParaRPr lang="en-US" sz="3400" dirty="0"/>
          </a:p>
          <a:p>
            <a:r>
              <a:rPr lang="en-US" sz="3400" dirty="0"/>
              <a:t>The </a:t>
            </a:r>
            <a:r>
              <a:rPr lang="en-US" sz="3400" dirty="0" smtClean="0"/>
              <a:t>National Hurricane Center </a:t>
            </a:r>
            <a:r>
              <a:rPr lang="en-US" sz="3400" dirty="0"/>
              <a:t>helps people know when to prepare for a hurricane.  </a:t>
            </a:r>
          </a:p>
          <a:p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077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ttp://cdn.theatlantic.com/static/infocus/sandy102912/s_s01_RTR39QF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7607"/>
            <a:ext cx="4838700" cy="355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http://hurricanesupplies.com/wp-content/uploads/2010/05/hurrican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1" y="0"/>
            <a:ext cx="4762500" cy="369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3411538"/>
            <a:ext cx="4762500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Hurricane Katrina</a:t>
            </a:r>
            <a:endParaRPr lang="en-US" dirty="0"/>
          </a:p>
          <a:p>
            <a:endParaRPr lang="en-US" dirty="0"/>
          </a:p>
          <a:p>
            <a:r>
              <a:rPr lang="en-US" u="sng" dirty="0">
                <a:hlinkClick r:id="rId2"/>
              </a:rPr>
              <a:t>http://www.youtube.com/watch?v=s76Qn7bpCsQ</a:t>
            </a:r>
            <a:endParaRPr lang="en-US" dirty="0"/>
          </a:p>
          <a:p>
            <a:r>
              <a:rPr lang="en-US" u="sng" dirty="0">
                <a:hlinkClick r:id="rId3"/>
              </a:rPr>
              <a:t>http://www.youtube.com/watch?v=QBB_PZy4p84&amp;feature=related</a:t>
            </a:r>
            <a:endParaRPr lang="en-US" dirty="0"/>
          </a:p>
          <a:p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://www.youtube.com/watch?v=eT5K6FR_eVs&amp;feature=related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864</Words>
  <Application>Microsoft Office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Severe Weather Patterns</vt:lpstr>
      <vt:lpstr>Hurricanes Form Over Warm Ocean Water</vt:lpstr>
      <vt:lpstr>Slide 3</vt:lpstr>
      <vt:lpstr>Formation of Hurricanes</vt:lpstr>
      <vt:lpstr>Formation of Hurricanes</vt:lpstr>
      <vt:lpstr>Slide 6</vt:lpstr>
      <vt:lpstr>Effects of Hurricanes</vt:lpstr>
      <vt:lpstr>Slide 8</vt:lpstr>
      <vt:lpstr>Video clips…</vt:lpstr>
      <vt:lpstr>Winter Storms Produce Snow and Ice</vt:lpstr>
      <vt:lpstr>Winter Storms Produce Storms and Ice</vt:lpstr>
      <vt:lpstr>Severe Storms</vt:lpstr>
      <vt:lpstr>Thunderstorms Form From Rising Moist Air</vt:lpstr>
      <vt:lpstr>Formation of Thunderstorms</vt:lpstr>
      <vt:lpstr>Thunderstorm Formation</vt:lpstr>
      <vt:lpstr>Effects of Thunderstorms</vt:lpstr>
      <vt:lpstr>Slide 17</vt:lpstr>
      <vt:lpstr>Tornadoes Form in Severe Thunderstorms</vt:lpstr>
      <vt:lpstr>Tornado Formation</vt:lpstr>
      <vt:lpstr>Effects of Tornadoes</vt:lpstr>
      <vt:lpstr>Slide 21</vt:lpstr>
      <vt:lpstr>Other video clips…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Weather Patterns</dc:title>
  <dc:creator>julie.gentile</dc:creator>
  <cp:lastModifiedBy>julie.gentile</cp:lastModifiedBy>
  <cp:revision>5</cp:revision>
  <dcterms:created xsi:type="dcterms:W3CDTF">2015-01-06T20:22:48Z</dcterms:created>
  <dcterms:modified xsi:type="dcterms:W3CDTF">2015-01-06T21:06:13Z</dcterms:modified>
</cp:coreProperties>
</file>